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58" r:id="rId5"/>
    <p:sldId id="259" r:id="rId6"/>
    <p:sldId id="260"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4" r:id="rId29"/>
    <p:sldId id="283"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5" autoAdjust="0"/>
    <p:restoredTop sz="94617" autoAdjust="0"/>
  </p:normalViewPr>
  <p:slideViewPr>
    <p:cSldViewPr>
      <p:cViewPr varScale="1">
        <p:scale>
          <a:sx n="54" d="100"/>
          <a:sy n="54" d="100"/>
        </p:scale>
        <p:origin x="-1228"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a:t>按一下以編輯母片標題樣式</a:t>
            </a:r>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a:t>按一下以編輯母片副標題樣式</a:t>
            </a:r>
          </a:p>
        </p:txBody>
      </p:sp>
      <p:sp>
        <p:nvSpPr>
          <p:cNvPr id="4" name="日期版面配置區 3"/>
          <p:cNvSpPr>
            <a:spLocks noGrp="1"/>
          </p:cNvSpPr>
          <p:nvPr>
            <p:ph type="dt" sz="half" idx="10"/>
          </p:nvPr>
        </p:nvSpPr>
        <p:spPr/>
        <p:txBody>
          <a:bodyPr/>
          <a:lstStyle/>
          <a:p>
            <a:fld id="{159D21A5-D6D8-43D9-968E-BAE8E8A61EF7}" type="datetimeFigureOut">
              <a:rPr lang="zh-TW" altLang="en-US" smtClean="0"/>
              <a:pPr/>
              <a:t>2018/8/12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FA4678F-811B-4AE6-9E56-CADB13D8DA1A}" type="slidenum">
              <a:rPr lang="zh-TW" altLang="en-US" smtClean="0"/>
              <a:pPr/>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159D21A5-D6D8-43D9-968E-BAE8E8A61EF7}" type="datetimeFigureOut">
              <a:rPr lang="zh-TW" altLang="en-US" smtClean="0"/>
              <a:pPr/>
              <a:t>2018/8/12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FA4678F-811B-4AE6-9E56-CADB13D8DA1A}"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159D21A5-D6D8-43D9-968E-BAE8E8A61EF7}" type="datetimeFigureOut">
              <a:rPr lang="zh-TW" altLang="en-US" smtClean="0"/>
              <a:pPr/>
              <a:t>2018/8/12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FA4678F-811B-4AE6-9E56-CADB13D8DA1A}" type="slidenum">
              <a:rPr lang="zh-TW" altLang="en-US" smtClean="0"/>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159D21A5-D6D8-43D9-968E-BAE8E8A61EF7}" type="datetimeFigureOut">
              <a:rPr lang="zh-TW" altLang="en-US" smtClean="0"/>
              <a:pPr/>
              <a:t>2018/8/12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FA4678F-811B-4AE6-9E56-CADB13D8DA1A}" type="slidenum">
              <a:rPr lang="zh-TW" altLang="en-US" smtClean="0"/>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日期版面配置區 3"/>
          <p:cNvSpPr>
            <a:spLocks noGrp="1"/>
          </p:cNvSpPr>
          <p:nvPr>
            <p:ph type="dt" sz="half" idx="10"/>
          </p:nvPr>
        </p:nvSpPr>
        <p:spPr/>
        <p:txBody>
          <a:bodyPr/>
          <a:lstStyle/>
          <a:p>
            <a:fld id="{159D21A5-D6D8-43D9-968E-BAE8E8A61EF7}" type="datetimeFigureOut">
              <a:rPr lang="zh-TW" altLang="en-US" smtClean="0"/>
              <a:pPr/>
              <a:t>2018/8/12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FA4678F-811B-4AE6-9E56-CADB13D8DA1A}" type="slidenum">
              <a:rPr lang="zh-TW" altLang="en-US" smtClean="0"/>
              <a:pPr/>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p:cNvSpPr>
            <a:spLocks noGrp="1"/>
          </p:cNvSpPr>
          <p:nvPr>
            <p:ph type="dt" sz="half" idx="10"/>
          </p:nvPr>
        </p:nvSpPr>
        <p:spPr/>
        <p:txBody>
          <a:bodyPr/>
          <a:lstStyle/>
          <a:p>
            <a:fld id="{159D21A5-D6D8-43D9-968E-BAE8E8A61EF7}" type="datetimeFigureOut">
              <a:rPr lang="zh-TW" altLang="en-US" smtClean="0"/>
              <a:pPr/>
              <a:t>2018/8/12</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7FA4678F-811B-4AE6-9E56-CADB13D8DA1A}" type="slidenum">
              <a:rPr lang="zh-TW" altLang="en-US" smtClean="0"/>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p:cNvSpPr>
            <a:spLocks noGrp="1"/>
          </p:cNvSpPr>
          <p:nvPr>
            <p:ph type="dt" sz="half" idx="10"/>
          </p:nvPr>
        </p:nvSpPr>
        <p:spPr/>
        <p:txBody>
          <a:bodyPr/>
          <a:lstStyle/>
          <a:p>
            <a:fld id="{159D21A5-D6D8-43D9-968E-BAE8E8A61EF7}" type="datetimeFigureOut">
              <a:rPr lang="zh-TW" altLang="en-US" smtClean="0"/>
              <a:pPr/>
              <a:t>2018/8/12</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7FA4678F-811B-4AE6-9E56-CADB13D8DA1A}" type="slidenum">
              <a:rPr lang="zh-TW" altLang="en-US" smtClean="0"/>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日期版面配置區 2"/>
          <p:cNvSpPr>
            <a:spLocks noGrp="1"/>
          </p:cNvSpPr>
          <p:nvPr>
            <p:ph type="dt" sz="half" idx="10"/>
          </p:nvPr>
        </p:nvSpPr>
        <p:spPr/>
        <p:txBody>
          <a:bodyPr/>
          <a:lstStyle/>
          <a:p>
            <a:fld id="{159D21A5-D6D8-43D9-968E-BAE8E8A61EF7}" type="datetimeFigureOut">
              <a:rPr lang="zh-TW" altLang="en-US" smtClean="0"/>
              <a:pPr/>
              <a:t>2018/8/12</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7FA4678F-811B-4AE6-9E56-CADB13D8DA1A}" type="slidenum">
              <a:rPr lang="zh-TW" altLang="en-US" smtClean="0"/>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159D21A5-D6D8-43D9-968E-BAE8E8A61EF7}" type="datetimeFigureOut">
              <a:rPr lang="zh-TW" altLang="en-US" smtClean="0"/>
              <a:pPr/>
              <a:t>2018/8/12</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7FA4678F-811B-4AE6-9E56-CADB13D8DA1A}" type="slidenum">
              <a:rPr lang="zh-TW" altLang="en-US" smtClean="0"/>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日期版面配置區 4"/>
          <p:cNvSpPr>
            <a:spLocks noGrp="1"/>
          </p:cNvSpPr>
          <p:nvPr>
            <p:ph type="dt" sz="half" idx="10"/>
          </p:nvPr>
        </p:nvSpPr>
        <p:spPr/>
        <p:txBody>
          <a:bodyPr/>
          <a:lstStyle/>
          <a:p>
            <a:fld id="{159D21A5-D6D8-43D9-968E-BAE8E8A61EF7}" type="datetimeFigureOut">
              <a:rPr lang="zh-TW" altLang="en-US" smtClean="0"/>
              <a:pPr/>
              <a:t>2018/8/12</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7FA4678F-811B-4AE6-9E56-CADB13D8DA1A}" type="slidenum">
              <a:rPr lang="zh-TW" altLang="en-US" smtClean="0"/>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日期版面配置區 4"/>
          <p:cNvSpPr>
            <a:spLocks noGrp="1"/>
          </p:cNvSpPr>
          <p:nvPr>
            <p:ph type="dt" sz="half" idx="10"/>
          </p:nvPr>
        </p:nvSpPr>
        <p:spPr/>
        <p:txBody>
          <a:bodyPr/>
          <a:lstStyle/>
          <a:p>
            <a:fld id="{159D21A5-D6D8-43D9-968E-BAE8E8A61EF7}" type="datetimeFigureOut">
              <a:rPr lang="zh-TW" altLang="en-US" smtClean="0"/>
              <a:pPr/>
              <a:t>2018/8/12</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7FA4678F-811B-4AE6-9E56-CADB13D8DA1A}" type="slidenum">
              <a:rPr lang="zh-TW" altLang="en-US" smtClean="0"/>
              <a:pPr/>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9D21A5-D6D8-43D9-968E-BAE8E8A61EF7}" type="datetimeFigureOut">
              <a:rPr lang="zh-TW" altLang="en-US" smtClean="0"/>
              <a:pPr/>
              <a:t>2018/8/12</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A4678F-811B-4AE6-9E56-CADB13D8DA1A}"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normAutofit fontScale="90000"/>
          </a:bodyPr>
          <a:lstStyle/>
          <a:p>
            <a:r>
              <a:rPr lang="zh-TW" altLang="en-US" sz="4900" dirty="0">
                <a:latin typeface="+mn-ea"/>
                <a:ea typeface="+mn-ea"/>
              </a:rPr>
              <a:t>聖經一些關於聖母的</a:t>
            </a:r>
            <a:r>
              <a:rPr lang="en-US" altLang="zh-TW" sz="4900" dirty="0">
                <a:latin typeface="+mn-ea"/>
                <a:ea typeface="+mn-ea"/>
              </a:rPr>
              <a:t/>
            </a:r>
            <a:br>
              <a:rPr lang="en-US" altLang="zh-TW" sz="4900" dirty="0">
                <a:latin typeface="+mn-ea"/>
                <a:ea typeface="+mn-ea"/>
              </a:rPr>
            </a:br>
            <a:r>
              <a:rPr lang="en-US" altLang="zh-TW" sz="4900" dirty="0">
                <a:latin typeface="+mn-ea"/>
                <a:ea typeface="+mn-ea"/>
              </a:rPr>
              <a:t/>
            </a:r>
            <a:br>
              <a:rPr lang="en-US" altLang="zh-TW" sz="4900" dirty="0">
                <a:latin typeface="+mn-ea"/>
                <a:ea typeface="+mn-ea"/>
              </a:rPr>
            </a:br>
            <a:r>
              <a:rPr lang="zh-TW" altLang="en-US" sz="4900" dirty="0">
                <a:latin typeface="+mn-ea"/>
                <a:ea typeface="+mn-ea"/>
              </a:rPr>
              <a:t>章節及意義</a:t>
            </a:r>
            <a:r>
              <a:rPr lang="zh-TW" altLang="en-US" dirty="0">
                <a:latin typeface="+mn-ea"/>
                <a:ea typeface="+mn-ea"/>
              </a:rPr>
              <a:t/>
            </a:r>
            <a:br>
              <a:rPr lang="zh-TW" altLang="en-US" dirty="0">
                <a:latin typeface="+mn-ea"/>
                <a:ea typeface="+mn-ea"/>
              </a:rPr>
            </a:br>
            <a:endParaRPr lang="zh-TW" altLang="en-US" dirty="0">
              <a:latin typeface="+mn-ea"/>
              <a:ea typeface="+mn-ea"/>
            </a:endParaRPr>
          </a:p>
        </p:txBody>
      </p:sp>
      <p:sp>
        <p:nvSpPr>
          <p:cNvPr id="3" name="副標題 2"/>
          <p:cNvSpPr>
            <a:spLocks noGrp="1"/>
          </p:cNvSpPr>
          <p:nvPr>
            <p:ph type="subTitle" idx="1"/>
          </p:nvPr>
        </p:nvSpPr>
        <p:spPr/>
        <p:txBody>
          <a:bodyPr/>
          <a:lstStyle/>
          <a:p>
            <a:endParaRPr lang="zh-TW" alt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457200" y="571480"/>
            <a:ext cx="8229600" cy="5554683"/>
          </a:xfrm>
        </p:spPr>
        <p:txBody>
          <a:bodyPr/>
          <a:lstStyle/>
          <a:p>
            <a:r>
              <a:rPr lang="zh-TW" altLang="en-US" sz="3600" dirty="0"/>
              <a:t>寒冷的馬槽對照“至高者的兒子”。</a:t>
            </a:r>
            <a:endParaRPr lang="en-US" altLang="zh-TW" sz="3600" dirty="0"/>
          </a:p>
          <a:p>
            <a:endParaRPr lang="en-US" altLang="zh-TW" sz="3600" dirty="0"/>
          </a:p>
          <a:p>
            <a:r>
              <a:rPr lang="zh-TW" altLang="en-US" sz="3600" dirty="0"/>
              <a:t>聖母將兒子展現的首先是牧童（參“謝主曲”的上主照顧卑微）。</a:t>
            </a:r>
            <a:endParaRPr lang="en-US" altLang="zh-TW" sz="3600" dirty="0"/>
          </a:p>
          <a:p>
            <a:endParaRPr lang="en-US" altLang="zh-TW" sz="3600" dirty="0"/>
          </a:p>
          <a:p>
            <a:r>
              <a:rPr lang="zh-TW" altLang="en-US" sz="3600" dirty="0"/>
              <a:t>牧童見了聖母和耶穌後，把喜訊傳揚開了，提示每一時代的福傳者要和聖母有深切的關係。</a:t>
            </a:r>
          </a:p>
          <a:p>
            <a:endParaRPr lang="zh-TW" alt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dirty="0"/>
              <a:t>5. </a:t>
            </a:r>
            <a:r>
              <a:rPr lang="zh-TW" altLang="en-US" dirty="0"/>
              <a:t>獻耶穌於聖殿（路二</a:t>
            </a:r>
            <a:r>
              <a:rPr lang="en-US" dirty="0"/>
              <a:t>21-38</a:t>
            </a:r>
            <a:r>
              <a:rPr lang="zh-TW" altLang="en-US" dirty="0"/>
              <a:t>）</a:t>
            </a:r>
          </a:p>
        </p:txBody>
      </p:sp>
      <p:sp>
        <p:nvSpPr>
          <p:cNvPr id="3" name="內容版面配置區 2"/>
          <p:cNvSpPr>
            <a:spLocks noGrp="1"/>
          </p:cNvSpPr>
          <p:nvPr>
            <p:ph idx="1"/>
          </p:nvPr>
        </p:nvSpPr>
        <p:spPr/>
        <p:txBody>
          <a:bodyPr>
            <a:normAutofit lnSpcReduction="10000"/>
          </a:bodyPr>
          <a:lstStyle/>
          <a:p>
            <a:r>
              <a:rPr lang="zh-TW" altLang="en-US" dirty="0"/>
              <a:t>遵守梅瑟法律（路二</a:t>
            </a:r>
            <a:r>
              <a:rPr lang="en-US" dirty="0"/>
              <a:t>22-24</a:t>
            </a:r>
            <a:r>
              <a:rPr lang="zh-TW" altLang="en-US" dirty="0"/>
              <a:t>），瑪利亞和若瑟不要特權。</a:t>
            </a:r>
            <a:endParaRPr lang="en-US" altLang="zh-TW" dirty="0"/>
          </a:p>
          <a:p>
            <a:endParaRPr lang="en-US" altLang="zh-TW" dirty="0"/>
          </a:p>
          <a:p>
            <a:r>
              <a:rPr lang="zh-TW" altLang="en-US" dirty="0"/>
              <a:t>因貧窮，他們只能獻一對斑鳩，但其實獻上除免世罪的“羔羊”。</a:t>
            </a:r>
            <a:endParaRPr lang="en-US" altLang="zh-TW" dirty="0"/>
          </a:p>
          <a:p>
            <a:endParaRPr lang="en-US" altLang="zh-TW" dirty="0"/>
          </a:p>
          <a:p>
            <a:r>
              <a:rPr lang="zh-TW" altLang="en-US" dirty="0"/>
              <a:t>在聖神帶領下，西默盎遇見耶穌此救主</a:t>
            </a:r>
            <a:r>
              <a:rPr lang="en-US" dirty="0"/>
              <a:t>. </a:t>
            </a:r>
            <a:r>
              <a:rPr lang="zh-TW" altLang="en-US" dirty="0"/>
              <a:t>聖母將孩子交給老人，代表聖母將救主給了長久期待默西亞的人類。</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457200" y="500042"/>
            <a:ext cx="8229600" cy="5626121"/>
          </a:xfrm>
        </p:spPr>
        <p:txBody>
          <a:bodyPr/>
          <a:lstStyle/>
          <a:p>
            <a:r>
              <a:rPr lang="zh-TW" altLang="en-US" dirty="0"/>
              <a:t>西默盎預言救主及救主之母的痛苦，可說是聖母的“第二次領報”，使我們想起“受苦僕人”的預言（依五二</a:t>
            </a:r>
            <a:r>
              <a:rPr lang="en-US" dirty="0"/>
              <a:t>13---</a:t>
            </a:r>
            <a:r>
              <a:rPr lang="zh-TW" altLang="en-US" dirty="0"/>
              <a:t>五三</a:t>
            </a:r>
            <a:r>
              <a:rPr lang="en-US" dirty="0"/>
              <a:t>12</a:t>
            </a:r>
            <a:r>
              <a:rPr lang="zh-TW" altLang="en-US" dirty="0"/>
              <a:t>）</a:t>
            </a:r>
            <a:endParaRPr lang="en-US" altLang="zh-TW" dirty="0"/>
          </a:p>
          <a:p>
            <a:r>
              <a:rPr lang="zh-TW" altLang="en-US" dirty="0"/>
              <a:t>，</a:t>
            </a:r>
            <a:endParaRPr lang="en-US" altLang="zh-TW" dirty="0"/>
          </a:p>
          <a:p>
            <a:r>
              <a:rPr lang="zh-TW" altLang="en-US" dirty="0"/>
              <a:t>聖母也是“受苦僕人”。聖母緊密伴隨她兒子的痛苦，直到十字架下。</a:t>
            </a:r>
            <a:endParaRPr lang="en-US" altLang="zh-TW" dirty="0"/>
          </a:p>
          <a:p>
            <a:endParaRPr lang="en-US" altLang="zh-TW" dirty="0"/>
          </a:p>
          <a:p>
            <a:r>
              <a:rPr lang="zh-TW" altLang="en-US" dirty="0"/>
              <a:t>西默盎的預言只是向瑪利亞而發，雖然當時若瑟亦在場，顯示了天主要婦女參與救贖的意願。</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457200" y="357166"/>
            <a:ext cx="8229600" cy="5768997"/>
          </a:xfrm>
        </p:spPr>
        <p:txBody>
          <a:bodyPr/>
          <a:lstStyle/>
          <a:p>
            <a:r>
              <a:rPr lang="zh-TW" altLang="en-US" dirty="0"/>
              <a:t>聖母對西默盎的預言沒說一句話，只是默默地接受，此刻女先知亞納的話語和行為（路二</a:t>
            </a:r>
            <a:r>
              <a:rPr lang="en-US" dirty="0"/>
              <a:t>38</a:t>
            </a:r>
            <a:r>
              <a:rPr lang="zh-TW" altLang="en-US" dirty="0"/>
              <a:t>）可說是從天主來的給聖母鼓勵的標記。</a:t>
            </a:r>
            <a:endParaRPr lang="en-US" altLang="zh-TW" dirty="0"/>
          </a:p>
          <a:p>
            <a:endParaRPr lang="en-US" altLang="zh-TW" dirty="0"/>
          </a:p>
          <a:p>
            <a:r>
              <a:rPr lang="zh-TW" altLang="en-US" dirty="0"/>
              <a:t>亞納，雖在選民中沒有特別地位，在天主眼中卻過著高尚的生活。她的單純慷慨的信德和熱情準備別人接受基督。</a:t>
            </a:r>
            <a:endParaRPr lang="en-US" altLang="zh-TW" dirty="0"/>
          </a:p>
          <a:p>
            <a:endParaRPr lang="en-US" altLang="zh-TW" dirty="0"/>
          </a:p>
          <a:p>
            <a:r>
              <a:rPr lang="zh-TW" altLang="en-US" dirty="0"/>
              <a:t>路二</a:t>
            </a:r>
            <a:r>
              <a:rPr lang="en-US" dirty="0"/>
              <a:t>38</a:t>
            </a:r>
            <a:r>
              <a:rPr lang="zh-TW" altLang="en-US" dirty="0"/>
              <a:t>特別將她表示為福傳者的象徵。</a:t>
            </a:r>
          </a:p>
          <a:p>
            <a:endParaRPr lang="zh-TW" alt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dirty="0"/>
              <a:t>6. </a:t>
            </a:r>
            <a:r>
              <a:rPr lang="zh-TW" altLang="en-US" dirty="0"/>
              <a:t>三賢士來朝</a:t>
            </a:r>
          </a:p>
        </p:txBody>
      </p:sp>
      <p:sp>
        <p:nvSpPr>
          <p:cNvPr id="3" name="內容版面配置區 2"/>
          <p:cNvSpPr>
            <a:spLocks noGrp="1"/>
          </p:cNvSpPr>
          <p:nvPr>
            <p:ph idx="1"/>
          </p:nvPr>
        </p:nvSpPr>
        <p:spPr/>
        <p:txBody>
          <a:bodyPr>
            <a:normAutofit/>
          </a:bodyPr>
          <a:lstStyle/>
          <a:p>
            <a:r>
              <a:rPr lang="zh-TW" altLang="en-US" dirty="0"/>
              <a:t>西默盎預言耶穌為“啓示異邦的光明”。三賢士來朝凸顯了基督為普世救主的幅度。</a:t>
            </a:r>
            <a:endParaRPr lang="en-US" altLang="zh-TW" dirty="0"/>
          </a:p>
          <a:p>
            <a:endParaRPr lang="en-US" altLang="zh-TW" dirty="0"/>
          </a:p>
          <a:p>
            <a:r>
              <a:rPr lang="zh-TW" altLang="en-US" dirty="0"/>
              <a:t>有人說這事件沒有歷史性，但很有猶太種族情操的瑪竇寫耶穌被外邦人朝拜這事實，應使我們看到這事件確有歷史性。</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457200" y="500042"/>
            <a:ext cx="8229600" cy="5626121"/>
          </a:xfrm>
        </p:spPr>
        <p:txBody>
          <a:bodyPr/>
          <a:lstStyle/>
          <a:p>
            <a:r>
              <a:rPr lang="zh-TW" altLang="en-US" dirty="0"/>
              <a:t>賢士“看見嬰兒和他的母親瑪利亞”</a:t>
            </a:r>
            <a:r>
              <a:rPr lang="en-US" altLang="zh-TW" dirty="0"/>
              <a:t>,</a:t>
            </a:r>
            <a:r>
              <a:rPr lang="zh-TW" altLang="en-US" dirty="0"/>
              <a:t>（嬰兒大概是在瑪利亞懷中。另外，在此若瑟沒有被提及，有如瑪</a:t>
            </a:r>
            <a:r>
              <a:rPr lang="en-US" dirty="0"/>
              <a:t>1</a:t>
            </a:r>
            <a:r>
              <a:rPr lang="zh-TW" altLang="en-US" dirty="0"/>
              <a:t>：</a:t>
            </a:r>
            <a:r>
              <a:rPr lang="en-US" dirty="0"/>
              <a:t>16</a:t>
            </a:r>
            <a:r>
              <a:rPr lang="zh-TW" altLang="en-US" dirty="0"/>
              <a:t>的族譜一樣）表示了母子在普世救贖工程中的不可分。</a:t>
            </a:r>
            <a:endParaRPr lang="en-US" altLang="zh-TW" dirty="0"/>
          </a:p>
          <a:p>
            <a:endParaRPr lang="zh-TW" altLang="en-US" dirty="0"/>
          </a:p>
          <a:p>
            <a:r>
              <a:rPr lang="en-US" dirty="0"/>
              <a:t>	</a:t>
            </a:r>
            <a:r>
              <a:rPr lang="zh-TW" altLang="en-US" dirty="0"/>
              <a:t>賢士們“附伏朝拜耶穌”的時候，（瑪</a:t>
            </a:r>
            <a:r>
              <a:rPr lang="en-US" dirty="0"/>
              <a:t>1</a:t>
            </a:r>
            <a:r>
              <a:rPr lang="zh-TW" altLang="en-US" dirty="0"/>
              <a:t>：</a:t>
            </a:r>
            <a:r>
              <a:rPr lang="en-US" dirty="0"/>
              <a:t>11</a:t>
            </a:r>
            <a:r>
              <a:rPr lang="zh-TW" altLang="en-US" dirty="0"/>
              <a:t>）也一定包括了附伏敬拜了耶穌的母親，表達了人們是從她手中接受了救主，也是從她手中接受了各種恩寵。</a:t>
            </a:r>
          </a:p>
          <a:p>
            <a:endParaRPr lang="zh-TW" alt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dirty="0"/>
              <a:t>7. </a:t>
            </a:r>
            <a:r>
              <a:rPr lang="zh-TW" altLang="en-US" dirty="0"/>
              <a:t>逃亡埃及</a:t>
            </a:r>
          </a:p>
        </p:txBody>
      </p:sp>
      <p:sp>
        <p:nvSpPr>
          <p:cNvPr id="3" name="內容版面配置區 2"/>
          <p:cNvSpPr>
            <a:spLocks noGrp="1"/>
          </p:cNvSpPr>
          <p:nvPr>
            <p:ph idx="1"/>
          </p:nvPr>
        </p:nvSpPr>
        <p:spPr/>
        <p:txBody>
          <a:bodyPr>
            <a:normAutofit fontScale="92500" lnSpcReduction="10000"/>
          </a:bodyPr>
          <a:lstStyle/>
          <a:p>
            <a:r>
              <a:rPr lang="zh-TW" altLang="en-US" dirty="0"/>
              <a:t>因為賢士來朝，間接造成了黑落德殘殺白冷的嬰兒。</a:t>
            </a:r>
          </a:p>
          <a:p>
            <a:r>
              <a:rPr lang="zh-TW" altLang="en-US" dirty="0"/>
              <a:t>從耶路撒冷到埃及有三百多公里，需十來天的路程。聖母是一個內向的童真女，貧窮，單純，一生過的是納匝肋鄉村的家庭內的生活。除了知道她的祖先曾在埃及受迫害，對埃及知道極少。她有自己到那裏後可能會受到迫害的陰影？</a:t>
            </a:r>
          </a:p>
          <a:p>
            <a:r>
              <a:rPr lang="zh-TW" altLang="en-US" dirty="0"/>
              <a:t>她和若瑟的害怕，憂慮，對耶穌的愁苦，在在表現出聖家是所有時代被迫離鄉背井的難民，移民中最典型的一員。</a:t>
            </a:r>
          </a:p>
          <a:p>
            <a:endParaRPr lang="zh-TW" alt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dirty="0"/>
              <a:t>8. </a:t>
            </a:r>
            <a:r>
              <a:rPr lang="zh-TW" altLang="en-US" dirty="0"/>
              <a:t>十二齡在聖殿 （路二</a:t>
            </a:r>
            <a:r>
              <a:rPr lang="en-US" dirty="0"/>
              <a:t>41-52</a:t>
            </a:r>
            <a:r>
              <a:rPr lang="zh-TW" altLang="en-US" dirty="0"/>
              <a:t>）</a:t>
            </a:r>
          </a:p>
        </p:txBody>
      </p:sp>
      <p:sp>
        <p:nvSpPr>
          <p:cNvPr id="3" name="內容版面配置區 2"/>
          <p:cNvSpPr>
            <a:spLocks noGrp="1"/>
          </p:cNvSpPr>
          <p:nvPr>
            <p:ph idx="1"/>
          </p:nvPr>
        </p:nvSpPr>
        <p:spPr/>
        <p:txBody>
          <a:bodyPr>
            <a:normAutofit fontScale="92500" lnSpcReduction="20000"/>
          </a:bodyPr>
          <a:lstStyle/>
          <a:p>
            <a:r>
              <a:rPr lang="zh-TW" altLang="en-US" dirty="0"/>
              <a:t>十二齡第二次進入“祂父親的殿宇”，耶穌顯示了祂在第一次進聖殿時“完全奉獻給天父”的意義，亦準備祂的母親接受救贖的奧蹟。</a:t>
            </a:r>
            <a:endParaRPr lang="en-US" altLang="zh-TW" dirty="0"/>
          </a:p>
          <a:p>
            <a:r>
              <a:rPr lang="zh-TW" altLang="en-US" dirty="0"/>
              <a:t>那三天聖母和若瑟預嚐到耶穌的痛苦，死亡和復活（逾越節的三天）。</a:t>
            </a:r>
            <a:endParaRPr lang="en-US" altLang="zh-TW" dirty="0"/>
          </a:p>
          <a:p>
            <a:r>
              <a:rPr lang="zh-TW" altLang="en-US" dirty="0"/>
              <a:t>聖母的問句（路二</a:t>
            </a:r>
            <a:r>
              <a:rPr lang="en-US" dirty="0"/>
              <a:t>48</a:t>
            </a:r>
            <a:r>
              <a:rPr lang="zh-TW" altLang="en-US" dirty="0"/>
              <a:t>）代表了眾多的母親因孩子給她們造成的痛苦而發出的痛苦的“為什麼？”</a:t>
            </a:r>
            <a:endParaRPr lang="en-US" altLang="zh-TW" dirty="0"/>
          </a:p>
          <a:p>
            <a:r>
              <a:rPr lang="zh-TW" altLang="en-US" dirty="0"/>
              <a:t>耶穌的回答（路二</a:t>
            </a:r>
            <a:r>
              <a:rPr lang="en-US" dirty="0"/>
              <a:t>49</a:t>
            </a:r>
            <a:r>
              <a:rPr lang="zh-TW" altLang="en-US" dirty="0"/>
              <a:t>）卻向聖母和若瑟透露了祂的奧秘，邀請他們超越表面，看到祂的未來的新視野。</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dirty="0"/>
          </a:p>
        </p:txBody>
      </p:sp>
      <p:sp>
        <p:nvSpPr>
          <p:cNvPr id="3" name="內容版面配置區 2"/>
          <p:cNvSpPr>
            <a:spLocks noGrp="1"/>
          </p:cNvSpPr>
          <p:nvPr>
            <p:ph idx="1"/>
          </p:nvPr>
        </p:nvSpPr>
        <p:spPr>
          <a:xfrm>
            <a:off x="457200" y="428604"/>
            <a:ext cx="8229600" cy="5697559"/>
          </a:xfrm>
        </p:spPr>
        <p:txBody>
          <a:bodyPr>
            <a:normAutofit lnSpcReduction="10000"/>
          </a:bodyPr>
          <a:lstStyle/>
          <a:p>
            <a:r>
              <a:rPr lang="zh-TW" altLang="en-US" dirty="0"/>
              <a:t>對天父的計劃的完全服從亦可從祂說的“我必須”三字看到，這三個字將在祂受苦的預言裡（谷八</a:t>
            </a:r>
            <a:r>
              <a:rPr lang="en-US" dirty="0"/>
              <a:t>31</a:t>
            </a:r>
            <a:r>
              <a:rPr lang="zh-TW" altLang="en-US" dirty="0"/>
              <a:t>）再出現。</a:t>
            </a:r>
            <a:endParaRPr lang="en-US" altLang="zh-TW" dirty="0"/>
          </a:p>
          <a:p>
            <a:endParaRPr lang="en-US" altLang="zh-TW" dirty="0"/>
          </a:p>
          <a:p>
            <a:r>
              <a:rPr lang="zh-TW" altLang="en-US" dirty="0"/>
              <a:t>聖母和若瑟不明白耶穌所說的，聖母“將這一切默存心中”（路二</a:t>
            </a:r>
            <a:r>
              <a:rPr lang="en-US" dirty="0"/>
              <a:t>51</a:t>
            </a:r>
            <a:r>
              <a:rPr lang="zh-TW" altLang="en-US" dirty="0"/>
              <a:t>），並在靜默中重新獻上她的“愿祢的話成就”（</a:t>
            </a:r>
            <a:r>
              <a:rPr lang="en-US" dirty="0"/>
              <a:t>FIAT</a:t>
            </a:r>
            <a:r>
              <a:rPr lang="zh-TW" altLang="en-US" dirty="0"/>
              <a:t>）</a:t>
            </a:r>
            <a:endParaRPr lang="en-US" altLang="zh-TW" dirty="0"/>
          </a:p>
          <a:p>
            <a:pPr>
              <a:buNone/>
            </a:pPr>
            <a:r>
              <a:rPr lang="zh-TW" altLang="en-US" dirty="0"/>
              <a:t>。</a:t>
            </a:r>
            <a:endParaRPr lang="en-US" altLang="zh-TW" dirty="0"/>
          </a:p>
          <a:p>
            <a:r>
              <a:rPr lang="zh-TW" altLang="en-US" dirty="0"/>
              <a:t>在此耶穌救贖使命的前奏，聖母從此不只是生育祂的母親，更是藉服從成為天父救贖工程的合作者。</a:t>
            </a:r>
          </a:p>
          <a:p>
            <a:endParaRPr lang="zh-TW" alt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dirty="0"/>
              <a:t>9. </a:t>
            </a:r>
            <a:r>
              <a:rPr lang="zh-TW" altLang="en-US" dirty="0"/>
              <a:t>納匝肋的隱居生活（瑪二</a:t>
            </a:r>
            <a:r>
              <a:rPr lang="en-US" dirty="0"/>
              <a:t>22</a:t>
            </a:r>
            <a:r>
              <a:rPr lang="zh-TW" altLang="en-US" dirty="0"/>
              <a:t>；路二</a:t>
            </a:r>
            <a:r>
              <a:rPr lang="en-US" dirty="0"/>
              <a:t>39-40</a:t>
            </a:r>
            <a:r>
              <a:rPr lang="zh-TW" altLang="en-US" dirty="0"/>
              <a:t>，</a:t>
            </a:r>
            <a:r>
              <a:rPr lang="en-US" dirty="0"/>
              <a:t>51-52</a:t>
            </a:r>
            <a:r>
              <a:rPr lang="zh-TW" altLang="en-US" dirty="0"/>
              <a:t>）</a:t>
            </a:r>
          </a:p>
        </p:txBody>
      </p:sp>
      <p:sp>
        <p:nvSpPr>
          <p:cNvPr id="3" name="內容版面配置區 2"/>
          <p:cNvSpPr>
            <a:spLocks noGrp="1"/>
          </p:cNvSpPr>
          <p:nvPr>
            <p:ph idx="1"/>
          </p:nvPr>
        </p:nvSpPr>
        <p:spPr/>
        <p:txBody>
          <a:bodyPr>
            <a:normAutofit fontScale="92500" lnSpcReduction="20000"/>
          </a:bodyPr>
          <a:lstStyle/>
          <a:p>
            <a:r>
              <a:rPr lang="zh-TW" altLang="en-US" dirty="0"/>
              <a:t>埃及回來後，若瑟決定把納匝肋當作聖家的永久居所（瑪二</a:t>
            </a:r>
            <a:r>
              <a:rPr lang="en-US" dirty="0"/>
              <a:t>22</a:t>
            </a:r>
            <a:r>
              <a:rPr lang="zh-TW" altLang="en-US" dirty="0"/>
              <a:t>）瑪竇還記述若瑟是木匠（瑪十三</a:t>
            </a:r>
            <a:r>
              <a:rPr lang="en-US" dirty="0"/>
              <a:t>55</a:t>
            </a:r>
            <a:r>
              <a:rPr lang="zh-TW" altLang="en-US" dirty="0"/>
              <a:t>），路加則兩次記述聖家從聖殿返回納匝肋（路二</a:t>
            </a:r>
            <a:r>
              <a:rPr lang="en-US" dirty="0"/>
              <a:t>39</a:t>
            </a:r>
            <a:r>
              <a:rPr lang="zh-TW" altLang="en-US" dirty="0"/>
              <a:t>，</a:t>
            </a:r>
            <a:r>
              <a:rPr lang="en-US" dirty="0"/>
              <a:t>51</a:t>
            </a:r>
            <a:r>
              <a:rPr lang="zh-TW" altLang="en-US" dirty="0"/>
              <a:t>）。</a:t>
            </a:r>
            <a:r>
              <a:rPr lang="en-US" dirty="0"/>
              <a:t>	</a:t>
            </a:r>
          </a:p>
          <a:p>
            <a:r>
              <a:rPr lang="zh-TW" altLang="en-US" dirty="0"/>
              <a:t>路二</a:t>
            </a:r>
            <a:r>
              <a:rPr lang="en-US" dirty="0"/>
              <a:t>40</a:t>
            </a:r>
            <a:r>
              <a:rPr lang="zh-TW" altLang="en-US" dirty="0"/>
              <a:t>和二</a:t>
            </a:r>
            <a:r>
              <a:rPr lang="en-US" dirty="0"/>
              <a:t>52</a:t>
            </a:r>
            <a:r>
              <a:rPr lang="zh-TW" altLang="en-US" dirty="0"/>
              <a:t>提及的小耶穌的生活，應是聖母和她孩子一段親密生活的回憶。日常生活每一瑣碎事都在聖母眼中有特別的價值，因為她是在服務基督的使命。 </a:t>
            </a:r>
            <a:endParaRPr lang="en-US" altLang="zh-TW" dirty="0"/>
          </a:p>
          <a:p>
            <a:r>
              <a:rPr lang="zh-TW" altLang="en-US" dirty="0"/>
              <a:t>聖母的生活也鼓勵了很多做家務的婦女，很多時這種家務沒有受到重視珍惜，但在天主的眼中卻是有極大的服務與愛的價值。</a:t>
            </a:r>
          </a:p>
          <a:p>
            <a:endParaRPr lang="zh-TW"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457200" y="428604"/>
            <a:ext cx="8229600" cy="5697559"/>
          </a:xfrm>
        </p:spPr>
        <p:txBody>
          <a:bodyPr>
            <a:normAutofit/>
          </a:bodyPr>
          <a:lstStyle/>
          <a:p>
            <a:r>
              <a:rPr lang="en-US" sz="4000" dirty="0"/>
              <a:t>1. </a:t>
            </a:r>
            <a:r>
              <a:rPr lang="zh-TW" altLang="en-US" sz="4000" dirty="0"/>
              <a:t>聖母是服務的光輝榜樣</a:t>
            </a:r>
            <a:endParaRPr lang="en-US" altLang="zh-TW" sz="4000" dirty="0"/>
          </a:p>
          <a:p>
            <a:endParaRPr lang="zh-TW" altLang="en-US" dirty="0"/>
          </a:p>
          <a:p>
            <a:r>
              <a:rPr lang="zh-TW" altLang="en-US" sz="3600" dirty="0"/>
              <a:t>舊約開始時，梅瑟回應上主召叫時說自己是上主的僕人（出四</a:t>
            </a:r>
            <a:r>
              <a:rPr lang="en-US" sz="3600" dirty="0"/>
              <a:t>10</a:t>
            </a:r>
            <a:r>
              <a:rPr lang="zh-TW" altLang="en-US" sz="3600" dirty="0"/>
              <a:t>）。</a:t>
            </a:r>
            <a:endParaRPr lang="en-US" altLang="zh-TW" sz="3600" dirty="0"/>
          </a:p>
          <a:p>
            <a:endParaRPr lang="en-US" altLang="zh-TW" sz="3600" dirty="0"/>
          </a:p>
          <a:p>
            <a:r>
              <a:rPr lang="zh-TW" altLang="en-US" sz="3600" dirty="0"/>
              <a:t>新約開始時，聖母亦回應上主說自己是“上主的婢女”（路一</a:t>
            </a:r>
            <a:r>
              <a:rPr lang="en-US" sz="3600" dirty="0"/>
              <a:t>38</a:t>
            </a:r>
            <a:r>
              <a:rPr lang="zh-TW" altLang="en-US" sz="3600" dirty="0"/>
              <a:t>）。</a:t>
            </a:r>
            <a:endParaRPr lang="en-US" altLang="zh-TW" sz="3600" dirty="0"/>
          </a:p>
          <a:p>
            <a:endParaRPr lang="zh-TW" alt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457200" y="500042"/>
            <a:ext cx="8229600" cy="5626121"/>
          </a:xfrm>
        </p:spPr>
        <p:txBody>
          <a:bodyPr>
            <a:normAutofit lnSpcReduction="10000"/>
          </a:bodyPr>
          <a:lstStyle/>
          <a:p>
            <a:r>
              <a:rPr lang="zh-TW" altLang="en-US" dirty="0"/>
              <a:t>但聖母在納匝肋的生活不能說是單調乏味的，路加說她“把這一切事默存心中反覆思想”（路二</a:t>
            </a:r>
            <a:r>
              <a:rPr lang="en-US" dirty="0"/>
              <a:t>19</a:t>
            </a:r>
            <a:r>
              <a:rPr lang="zh-TW" altLang="en-US" dirty="0"/>
              <a:t>，</a:t>
            </a:r>
            <a:r>
              <a:rPr lang="en-US" dirty="0"/>
              <a:t>51</a:t>
            </a:r>
            <a:r>
              <a:rPr lang="zh-TW" altLang="en-US" dirty="0"/>
              <a:t>）。</a:t>
            </a:r>
            <a:endParaRPr lang="en-US" altLang="zh-TW" dirty="0"/>
          </a:p>
          <a:p>
            <a:endParaRPr lang="en-US" altLang="zh-TW" dirty="0"/>
          </a:p>
          <a:p>
            <a:r>
              <a:rPr lang="zh-TW" altLang="en-US" dirty="0"/>
              <a:t>三十年耶穌的生活與常人無異。在這一切事中，聖母都被邀請更深入地了解“厄瑪奴爾” 的意義和奧秘。</a:t>
            </a:r>
            <a:endParaRPr lang="en-US" altLang="zh-TW" dirty="0"/>
          </a:p>
          <a:p>
            <a:endParaRPr lang="en-US" altLang="zh-TW" dirty="0"/>
          </a:p>
          <a:p>
            <a:r>
              <a:rPr lang="zh-TW" altLang="en-US" dirty="0"/>
              <a:t>三十年的隱居生活也給聖母實踐望德極多的機會。她雖不知道天主何時實現許諾，卻深信天主不會讓她失望。</a:t>
            </a:r>
          </a:p>
          <a:p>
            <a:endParaRPr lang="zh-TW" alt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457200" y="500042"/>
            <a:ext cx="8229600" cy="5626121"/>
          </a:xfrm>
        </p:spPr>
        <p:txBody>
          <a:bodyPr>
            <a:normAutofit/>
          </a:bodyPr>
          <a:lstStyle/>
          <a:p>
            <a:r>
              <a:rPr lang="zh-TW" altLang="en-US" sz="3600" dirty="0"/>
              <a:t>默想耶穌和聖母的隱居生活，使我們想起聖保祿所說的我們的生活：“你們的生命已與基督一同藏在天主內了＂（哥三</a:t>
            </a:r>
            <a:r>
              <a:rPr lang="en-US" sz="3600" dirty="0"/>
              <a:t>3</a:t>
            </a:r>
            <a:r>
              <a:rPr lang="zh-TW" altLang="en-US" sz="3600" dirty="0"/>
              <a:t>）。</a:t>
            </a:r>
            <a:endParaRPr lang="en-US" altLang="zh-TW" sz="3600" dirty="0"/>
          </a:p>
          <a:p>
            <a:endParaRPr lang="en-US" altLang="zh-TW" sz="3600" dirty="0"/>
          </a:p>
          <a:p>
            <a:r>
              <a:rPr lang="zh-TW" altLang="en-US" sz="3600" dirty="0"/>
              <a:t>正是在世界認為低微的，每一個人平凡的“納匝肋”生活中，卻是充滿了救恩</a:t>
            </a:r>
            <a:r>
              <a:rPr lang="en-US" sz="3600" dirty="0"/>
              <a:t>.</a:t>
            </a:r>
            <a:endParaRPr lang="zh-TW" altLang="en-US" sz="36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dirty="0"/>
              <a:t>10. </a:t>
            </a:r>
            <a:r>
              <a:rPr lang="zh-TW" altLang="en-US" dirty="0"/>
              <a:t>加納婚宴第一個奇蹟</a:t>
            </a:r>
            <a:r>
              <a:rPr lang="en-US" dirty="0"/>
              <a:t> (</a:t>
            </a:r>
            <a:r>
              <a:rPr lang="zh-TW" altLang="en-US" dirty="0"/>
              <a:t>若二</a:t>
            </a:r>
            <a:r>
              <a:rPr lang="en-US" dirty="0"/>
              <a:t>1-11</a:t>
            </a:r>
            <a:r>
              <a:rPr lang="zh-TW" altLang="en-US" dirty="0"/>
              <a:t>）</a:t>
            </a:r>
          </a:p>
        </p:txBody>
      </p:sp>
      <p:sp>
        <p:nvSpPr>
          <p:cNvPr id="3" name="內容版面配置區 2"/>
          <p:cNvSpPr>
            <a:spLocks noGrp="1"/>
          </p:cNvSpPr>
          <p:nvPr>
            <p:ph idx="1"/>
          </p:nvPr>
        </p:nvSpPr>
        <p:spPr/>
        <p:txBody>
          <a:bodyPr>
            <a:normAutofit fontScale="92500" lnSpcReduction="10000"/>
          </a:bodyPr>
          <a:lstStyle/>
          <a:p>
            <a:r>
              <a:rPr lang="zh-TW" altLang="en-US" dirty="0"/>
              <a:t>加納婚宴中，聖母的臨在是耶穌及門徒被邀請的原因（若二</a:t>
            </a:r>
            <a:r>
              <a:rPr lang="en-US" dirty="0"/>
              <a:t>1-2</a:t>
            </a:r>
            <a:r>
              <a:rPr lang="zh-TW" altLang="en-US" dirty="0"/>
              <a:t>），藉這些話，聖史有意表示，正如在道成人身的事件一樣，是聖母給我們帶來救主。</a:t>
            </a:r>
            <a:endParaRPr lang="en-US" altLang="zh-TW" dirty="0"/>
          </a:p>
          <a:p>
            <a:r>
              <a:rPr lang="zh-TW" altLang="en-US" dirty="0"/>
              <a:t>主人沒有酒了，聖母立即留意到並設法解決困難，不讓任何人的喜樂被破壞。她的話“他們沒有酒了＂（若二</a:t>
            </a:r>
            <a:r>
              <a:rPr lang="en-US" dirty="0"/>
              <a:t>3</a:t>
            </a:r>
            <a:r>
              <a:rPr lang="zh-TW" altLang="en-US" dirty="0"/>
              <a:t>），是期望耶穌能幫忙解決。</a:t>
            </a:r>
            <a:endParaRPr lang="en-US" altLang="zh-TW" dirty="0"/>
          </a:p>
          <a:p>
            <a:r>
              <a:rPr lang="zh-TW" altLang="en-US" dirty="0"/>
              <a:t>聖母轉向耶穌顯示了她的信德和勇氣，因那時耶穌還未曾顯過奇蹟。</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457200" y="428604"/>
            <a:ext cx="8229600" cy="5697559"/>
          </a:xfrm>
        </p:spPr>
        <p:txBody>
          <a:bodyPr>
            <a:normAutofit lnSpcReduction="10000"/>
          </a:bodyPr>
          <a:lstStyle/>
          <a:p>
            <a:endParaRPr lang="en-US" altLang="zh-TW" dirty="0"/>
          </a:p>
          <a:p>
            <a:r>
              <a:rPr lang="zh-TW" altLang="en-US" dirty="0"/>
              <a:t>她的信德使耶穌行第一個奇蹟，比門徒們奇蹟後才相信是先了一步（若二</a:t>
            </a:r>
            <a:r>
              <a:rPr lang="en-US" dirty="0"/>
              <a:t>11</a:t>
            </a:r>
            <a:r>
              <a:rPr lang="zh-TW" altLang="en-US" dirty="0"/>
              <a:t>）。這樣，聖母藉這奇蹟增強了門徒的信德。</a:t>
            </a:r>
            <a:endParaRPr lang="en-US" altLang="zh-TW" dirty="0"/>
          </a:p>
          <a:p>
            <a:endParaRPr lang="zh-TW" altLang="en-US" dirty="0"/>
          </a:p>
          <a:p>
            <a:r>
              <a:rPr lang="zh-TW" altLang="en-US" dirty="0"/>
              <a:t>耶穌的回答好像是一拒絕，要試煉聖母的信德（若二</a:t>
            </a:r>
            <a:r>
              <a:rPr lang="en-US" dirty="0"/>
              <a:t>4</a:t>
            </a:r>
            <a:r>
              <a:rPr lang="zh-TW" altLang="en-US" dirty="0"/>
              <a:t>）。</a:t>
            </a:r>
            <a:endParaRPr lang="en-US" altLang="zh-TW" dirty="0"/>
          </a:p>
          <a:p>
            <a:endParaRPr lang="en-US" altLang="zh-TW" dirty="0"/>
          </a:p>
          <a:p>
            <a:r>
              <a:rPr lang="zh-TW" altLang="en-US" dirty="0"/>
              <a:t>藉“女人，這於我和你有什麼關係？＂這句話，耶穌有意將聖母的合作放在救恩層面。</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457200" y="428604"/>
            <a:ext cx="8229600" cy="5697559"/>
          </a:xfrm>
        </p:spPr>
        <p:txBody>
          <a:bodyPr/>
          <a:lstStyle/>
          <a:p>
            <a:r>
              <a:rPr lang="zh-TW" altLang="en-US" dirty="0"/>
              <a:t>更重要的是耶穌給的原因：“我的時刻尚未來到＂（若二</a:t>
            </a:r>
            <a:r>
              <a:rPr lang="en-US" dirty="0"/>
              <a:t>4</a:t>
            </a:r>
            <a:r>
              <a:rPr lang="zh-TW" altLang="en-US" dirty="0"/>
              <a:t>），這個“時刻＂，教父們說，是“苦難死亡＂前的聖體聖事的時刻。</a:t>
            </a:r>
            <a:endParaRPr lang="en-US" altLang="zh-TW" dirty="0"/>
          </a:p>
          <a:p>
            <a:r>
              <a:rPr lang="zh-TW" altLang="en-US" dirty="0"/>
              <a:t>加納婚宴的奇蹟，是在接近逾越節時（若二</a:t>
            </a:r>
            <a:r>
              <a:rPr lang="en-US" dirty="0"/>
              <a:t>13</a:t>
            </a:r>
            <a:r>
              <a:rPr lang="zh-TW" altLang="en-US" dirty="0"/>
              <a:t>）行的。</a:t>
            </a:r>
            <a:endParaRPr lang="en-US" altLang="zh-TW" dirty="0"/>
          </a:p>
          <a:p>
            <a:r>
              <a:rPr lang="zh-TW" altLang="en-US" dirty="0"/>
              <a:t>教父們從這第一奇蹟看到水變成酒的象徵意義：舊約過渡到新約。水缸裡的水是猶太人為遵守古禮取潔禮用的（谷七</a:t>
            </a:r>
            <a:r>
              <a:rPr lang="en-US" dirty="0"/>
              <a:t>1-15</a:t>
            </a:r>
            <a:r>
              <a:rPr lang="zh-TW" altLang="en-US" dirty="0"/>
              <a:t>），現變成婚宴中的新酒，婚宴乃天主與人最後結合的象徵。</a:t>
            </a:r>
          </a:p>
          <a:p>
            <a:endParaRPr lang="zh-TW" alt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457200" y="357166"/>
            <a:ext cx="8229600" cy="5768997"/>
          </a:xfrm>
        </p:spPr>
        <p:txBody>
          <a:bodyPr/>
          <a:lstStyle/>
          <a:p>
            <a:r>
              <a:rPr lang="zh-TW" altLang="en-US" dirty="0"/>
              <a:t>聖母的信德表現在她給僕人們的吩咐上，但她給耶穌完全的自由。</a:t>
            </a:r>
            <a:endParaRPr lang="en-US" altLang="zh-TW" dirty="0"/>
          </a:p>
          <a:p>
            <a:r>
              <a:rPr lang="zh-TW" altLang="en-US" dirty="0"/>
              <a:t>看到聖母的信德和服從，耶穌吩咐僕人填滿水缸</a:t>
            </a:r>
            <a:r>
              <a:rPr lang="en-US" dirty="0"/>
              <a:t>. </a:t>
            </a:r>
            <a:r>
              <a:rPr lang="zh-TW" altLang="en-US" dirty="0"/>
              <a:t>而僕人的服從（若二</a:t>
            </a:r>
            <a:r>
              <a:rPr lang="en-US" dirty="0"/>
              <a:t>7</a:t>
            </a:r>
            <a:r>
              <a:rPr lang="zh-TW" altLang="en-US" dirty="0"/>
              <a:t>）也致使酒（恩寵）的滿溢。</a:t>
            </a:r>
            <a:endParaRPr lang="en-US" altLang="zh-TW" dirty="0"/>
          </a:p>
          <a:p>
            <a:r>
              <a:rPr lang="zh-TW" altLang="en-US" dirty="0"/>
              <a:t>聖母對僕人說的：“祂無論吩咐你們什麼，你們就做什麼＂是對每一時代的基督徒說的，也將在每一基督徒生命中產生奇效。</a:t>
            </a:r>
            <a:endParaRPr lang="en-US" altLang="zh-TW" dirty="0"/>
          </a:p>
          <a:p>
            <a:r>
              <a:rPr lang="zh-TW" altLang="en-US" dirty="0"/>
              <a:t>它教我們不猶豫地相信，特別在我們沒法明白天主要我們所做的事情的意義時。</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457200" y="357166"/>
            <a:ext cx="8229600" cy="5768997"/>
          </a:xfrm>
        </p:spPr>
        <p:txBody>
          <a:bodyPr>
            <a:normAutofit/>
          </a:bodyPr>
          <a:lstStyle/>
          <a:p>
            <a:r>
              <a:rPr lang="zh-TW" altLang="en-US" dirty="0"/>
              <a:t>像在客納罕婦人的故事一般（瑪十五</a:t>
            </a:r>
            <a:r>
              <a:rPr lang="en-US" dirty="0"/>
              <a:t>24-26</a:t>
            </a:r>
            <a:r>
              <a:rPr lang="zh-TW" altLang="en-US" dirty="0"/>
              <a:t>），耶穌的貌似拒絕增強了婦人的信德，耶穌時刻雖未來到，卻顯了第一個奇蹟，證明了聖母的偉大信德，及她代禱的功效。</a:t>
            </a:r>
            <a:endParaRPr lang="en-US" altLang="zh-TW" dirty="0"/>
          </a:p>
          <a:p>
            <a:r>
              <a:rPr lang="zh-TW" altLang="en-US" dirty="0"/>
              <a:t>加納婚宴的故事激勵我們，特別是過婚姻生活的人，勇敢生活在信德中，去體驗主耶穌說的：“求吧！必要給你們＂（瑪七</a:t>
            </a:r>
            <a:r>
              <a:rPr lang="en-US" dirty="0"/>
              <a:t>7</a:t>
            </a:r>
            <a:r>
              <a:rPr lang="zh-TW" altLang="en-US" dirty="0"/>
              <a:t>；路十一</a:t>
            </a:r>
            <a:r>
              <a:rPr lang="en-US" dirty="0"/>
              <a:t>9</a:t>
            </a:r>
            <a:r>
              <a:rPr lang="zh-TW" altLang="en-US" dirty="0"/>
              <a:t>）。</a:t>
            </a:r>
          </a:p>
          <a:p>
            <a:r>
              <a:rPr lang="en-US" dirty="0"/>
              <a:t>	</a:t>
            </a:r>
            <a:r>
              <a:rPr lang="zh-TW" altLang="en-US" dirty="0"/>
              <a:t>聖母在耶穌第一個奇蹟的臨在及在最後十字架下的臨在，聖史顯示了聖母在耶穌整個公開傳教生涯的臨在。</a:t>
            </a:r>
          </a:p>
          <a:p>
            <a:endParaRPr lang="zh-TW" alt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dirty="0"/>
              <a:t>11. </a:t>
            </a:r>
            <a:r>
              <a:rPr lang="zh-TW" altLang="en-US" dirty="0"/>
              <a:t>聖母在耶穌傳教工作上的角色</a:t>
            </a:r>
          </a:p>
        </p:txBody>
      </p:sp>
      <p:sp>
        <p:nvSpPr>
          <p:cNvPr id="3" name="內容版面配置區 2"/>
          <p:cNvSpPr>
            <a:spLocks noGrp="1"/>
          </p:cNvSpPr>
          <p:nvPr>
            <p:ph idx="1"/>
          </p:nvPr>
        </p:nvSpPr>
        <p:spPr/>
        <p:txBody>
          <a:bodyPr/>
          <a:lstStyle/>
          <a:p>
            <a:r>
              <a:rPr lang="zh-TW" altLang="en-US" dirty="0"/>
              <a:t>耶穌公開傳教刻意選擇離開母親及親情，並以此做門徒跟隨祂的條件。</a:t>
            </a:r>
            <a:endParaRPr lang="en-US" altLang="zh-TW" dirty="0"/>
          </a:p>
          <a:p>
            <a:r>
              <a:rPr lang="zh-TW" altLang="en-US" dirty="0"/>
              <a:t>但聖母有時會聽到兒子的宣講，例如：在納匝肋會堂（路四</a:t>
            </a:r>
            <a:r>
              <a:rPr lang="en-US" dirty="0"/>
              <a:t>18-30</a:t>
            </a:r>
            <a:r>
              <a:rPr lang="zh-TW" altLang="en-US" dirty="0"/>
              <a:t>），看到群眾對祂的敵意，她的心會是如何的痛。</a:t>
            </a:r>
            <a:endParaRPr lang="en-US" altLang="zh-TW" dirty="0"/>
          </a:p>
          <a:p>
            <a:r>
              <a:rPr lang="zh-TW" altLang="en-US" dirty="0"/>
              <a:t>意識到還會有同樣事情發生在她兒子身上，聖母更加增了對天父的服從，向祂獻上母親的孤獨和痛苦。</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457200" y="357166"/>
            <a:ext cx="8229600" cy="5768997"/>
          </a:xfrm>
        </p:spPr>
        <p:txBody>
          <a:bodyPr>
            <a:normAutofit fontScale="92500" lnSpcReduction="10000"/>
          </a:bodyPr>
          <a:lstStyle/>
          <a:p>
            <a:r>
              <a:rPr lang="zh-TW" altLang="en-US" dirty="0"/>
              <a:t>聖母在其他場合也應聽到耶穌的宣講，首先在加納，</a:t>
            </a:r>
            <a:endParaRPr lang="en-US" altLang="zh-TW" dirty="0"/>
          </a:p>
          <a:p>
            <a:endParaRPr lang="en-US" altLang="zh-TW" dirty="0"/>
          </a:p>
          <a:p>
            <a:r>
              <a:rPr lang="zh-TW" altLang="en-US" dirty="0"/>
              <a:t>另外在逾越節她也很可能跟著祂到耶路撒冷並看到祂對祂父的殿宇耗盡的熱忱。</a:t>
            </a:r>
            <a:endParaRPr lang="en-US" altLang="zh-TW" dirty="0"/>
          </a:p>
          <a:p>
            <a:endParaRPr lang="en-US" altLang="zh-TW" dirty="0"/>
          </a:p>
          <a:p>
            <a:r>
              <a:rPr lang="zh-TW" altLang="en-US" dirty="0"/>
              <a:t>在人群中，她也聽到兒子對她的間接褒揚：“承行天父旨意的，就是我的母親和兄弟＂（路八</a:t>
            </a:r>
            <a:r>
              <a:rPr lang="en-US" dirty="0"/>
              <a:t>21</a:t>
            </a:r>
            <a:r>
              <a:rPr lang="zh-TW" altLang="en-US" dirty="0"/>
              <a:t>）。</a:t>
            </a:r>
            <a:endParaRPr lang="en-US" altLang="zh-TW" dirty="0"/>
          </a:p>
          <a:p>
            <a:endParaRPr lang="en-US" altLang="zh-TW" dirty="0"/>
          </a:p>
          <a:p>
            <a:r>
              <a:rPr lang="zh-TW" altLang="en-US" dirty="0"/>
              <a:t>可想像雖然她沒跟著耶穌到處傳教，但一定熱切地要從別人處得知她兒子的活動。</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457200" y="428604"/>
            <a:ext cx="8229600" cy="5697559"/>
          </a:xfrm>
        </p:spPr>
        <p:txBody>
          <a:bodyPr>
            <a:normAutofit lnSpcReduction="10000"/>
          </a:bodyPr>
          <a:lstStyle/>
          <a:p>
            <a:r>
              <a:rPr lang="zh-TW" altLang="en-US" sz="3600" dirty="0"/>
              <a:t>身體分隔不表示心靈分隔，她是在精神上跟隨祂。</a:t>
            </a:r>
            <a:endParaRPr lang="en-US" altLang="zh-TW" sz="3600" dirty="0"/>
          </a:p>
          <a:p>
            <a:endParaRPr lang="en-US" altLang="zh-TW" sz="3600" dirty="0"/>
          </a:p>
          <a:p>
            <a:r>
              <a:rPr lang="zh-TW" altLang="en-US" sz="3600" dirty="0"/>
              <a:t>因常得知祂的活動遭遇，聖母常因祂被選民拒絕而痛心。甚至她自己的親戚要利用祂（若七</a:t>
            </a:r>
            <a:r>
              <a:rPr lang="en-US" sz="3600" dirty="0"/>
              <a:t>2-5</a:t>
            </a:r>
            <a:r>
              <a:rPr lang="zh-TW" altLang="en-US" sz="3600" dirty="0"/>
              <a:t>）或捉拿祂（谷三</a:t>
            </a:r>
            <a:r>
              <a:rPr lang="en-US" sz="3600" dirty="0"/>
              <a:t>21</a:t>
            </a:r>
            <a:r>
              <a:rPr lang="zh-TW" altLang="en-US" sz="3600" dirty="0"/>
              <a:t>）。</a:t>
            </a:r>
            <a:endParaRPr lang="en-US" altLang="zh-TW" sz="3600" dirty="0"/>
          </a:p>
          <a:p>
            <a:endParaRPr lang="en-US" altLang="zh-TW" sz="3600" dirty="0"/>
          </a:p>
          <a:p>
            <a:r>
              <a:rPr lang="zh-TW" altLang="en-US" sz="3600" dirty="0"/>
              <a:t>她默默承受的痛苦，使她與她的兒子一起朝耶路撒冷走去（路九</a:t>
            </a:r>
            <a:r>
              <a:rPr lang="en-US" sz="3600" dirty="0"/>
              <a:t>51</a:t>
            </a:r>
            <a:r>
              <a:rPr lang="zh-TW" altLang="en-US" sz="3600" dirty="0"/>
              <a:t>）。</a:t>
            </a:r>
          </a:p>
          <a:p>
            <a:endParaRPr lang="zh-TW"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457200" y="500042"/>
            <a:ext cx="8229600" cy="5626121"/>
          </a:xfrm>
        </p:spPr>
        <p:txBody>
          <a:bodyPr>
            <a:normAutofit/>
          </a:bodyPr>
          <a:lstStyle/>
          <a:p>
            <a:r>
              <a:rPr lang="zh-TW" altLang="en-US" dirty="0"/>
              <a:t>舊約裡，天主的“僕人”都有服務選民的使命：</a:t>
            </a:r>
            <a:endParaRPr lang="en-US" altLang="zh-TW" dirty="0"/>
          </a:p>
          <a:p>
            <a:endParaRPr lang="en-US" altLang="zh-TW" dirty="0"/>
          </a:p>
          <a:p>
            <a:r>
              <a:rPr lang="zh-TW" altLang="en-US" dirty="0"/>
              <a:t>亞巴郎（創二六</a:t>
            </a:r>
            <a:r>
              <a:rPr lang="en-US" dirty="0"/>
              <a:t>24</a:t>
            </a:r>
            <a:r>
              <a:rPr lang="zh-TW" altLang="en-US" dirty="0"/>
              <a:t>），依撒格（創二四</a:t>
            </a:r>
            <a:r>
              <a:rPr lang="en-US" dirty="0"/>
              <a:t>14</a:t>
            </a:r>
            <a:r>
              <a:rPr lang="zh-TW" altLang="en-US" dirty="0"/>
              <a:t>），雅各伯（出三二</a:t>
            </a:r>
            <a:r>
              <a:rPr lang="en-US" dirty="0"/>
              <a:t>13</a:t>
            </a:r>
            <a:r>
              <a:rPr lang="zh-TW" altLang="en-US" dirty="0"/>
              <a:t>），若蘇厄（蘇二四</a:t>
            </a:r>
            <a:r>
              <a:rPr lang="en-US" dirty="0"/>
              <a:t>29</a:t>
            </a:r>
            <a:r>
              <a:rPr lang="zh-TW" altLang="en-US" dirty="0"/>
              <a:t>），達味（撒下七，八等），先知和司祭也是僕人，依撒意亞的“受苦僕人”會將眾人從罪惡中救贖（依四二</a:t>
            </a:r>
            <a:r>
              <a:rPr lang="en-US" dirty="0"/>
              <a:t>53</a:t>
            </a:r>
            <a:r>
              <a:rPr lang="zh-TW" altLang="en-US" dirty="0"/>
              <a:t>），艾斯德爾女王向主祈禱時亦自稱為“祢的僕人”（蘇四</a:t>
            </a:r>
            <a:r>
              <a:rPr lang="en-US" dirty="0"/>
              <a:t>17</a:t>
            </a:r>
            <a:r>
              <a:rPr lang="zh-TW" altLang="en-US" dirty="0"/>
              <a: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dirty="0"/>
              <a:t>12. </a:t>
            </a:r>
            <a:r>
              <a:rPr lang="zh-TW" altLang="en-US" dirty="0"/>
              <a:t>在十字架下</a:t>
            </a:r>
            <a:r>
              <a:rPr lang="en-US" dirty="0"/>
              <a:t> (</a:t>
            </a:r>
            <a:r>
              <a:rPr lang="zh-TW" altLang="en-US" dirty="0"/>
              <a:t>若十九</a:t>
            </a:r>
            <a:r>
              <a:rPr lang="en-US" dirty="0"/>
              <a:t>17-37)</a:t>
            </a:r>
            <a:endParaRPr lang="zh-TW" altLang="en-US" dirty="0"/>
          </a:p>
        </p:txBody>
      </p:sp>
      <p:sp>
        <p:nvSpPr>
          <p:cNvPr id="3" name="內容版面配置區 2"/>
          <p:cNvSpPr>
            <a:spLocks noGrp="1"/>
          </p:cNvSpPr>
          <p:nvPr>
            <p:ph idx="1"/>
          </p:nvPr>
        </p:nvSpPr>
        <p:spPr/>
        <p:txBody>
          <a:bodyPr>
            <a:noAutofit/>
          </a:bodyPr>
          <a:lstStyle/>
          <a:p>
            <a:r>
              <a:rPr lang="zh-TW" altLang="en-US" sz="3600" dirty="0"/>
              <a:t>在耶穌的痛苦和死亡中，聖母的奉獻也達到最高峰，在十字架下幾個小時，她看著自己的兒子死去。但她不是被動地將親生的兒子奉獻，她是“站在十字架旁＂。</a:t>
            </a:r>
            <a:endParaRPr lang="en-US" altLang="zh-TW" sz="3600" dirty="0"/>
          </a:p>
          <a:p>
            <a:endParaRPr lang="en-US" altLang="zh-TW" sz="3600" dirty="0"/>
          </a:p>
          <a:p>
            <a:r>
              <a:rPr lang="zh-TW" altLang="en-US" sz="3600" dirty="0"/>
              <a:t>聖史用“站＂，表示聖母的尊嚴和勇氣。</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457200" y="500042"/>
            <a:ext cx="8229600" cy="5626121"/>
          </a:xfrm>
        </p:spPr>
        <p:txBody>
          <a:bodyPr/>
          <a:lstStyle/>
          <a:p>
            <a:r>
              <a:rPr lang="zh-TW" altLang="en-US" sz="3600" dirty="0"/>
              <a:t>聖子被釘死也使聖母的望德達到高峰，“人子必須受苦</a:t>
            </a:r>
            <a:r>
              <a:rPr lang="en-US" sz="3600" dirty="0"/>
              <a:t>….</a:t>
            </a:r>
            <a:r>
              <a:rPr lang="zh-TW" altLang="en-US" sz="3600" dirty="0"/>
              <a:t>但第三天將復活</a:t>
            </a:r>
            <a:r>
              <a:rPr lang="en-US" sz="3600" dirty="0"/>
              <a:t>", </a:t>
            </a:r>
            <a:r>
              <a:rPr lang="zh-TW" altLang="en-US" sz="3600" dirty="0"/>
              <a:t>在聖母心中喚起最大的希望──復活。 </a:t>
            </a:r>
            <a:endParaRPr lang="en-US" altLang="zh-TW" sz="3600" dirty="0"/>
          </a:p>
          <a:p>
            <a:endParaRPr lang="en-US" altLang="zh-TW" sz="3600" dirty="0"/>
          </a:p>
          <a:p>
            <a:r>
              <a:rPr lang="zh-TW" altLang="en-US" sz="3600" dirty="0"/>
              <a:t>聖母在十字架下的希望可给我們被黑暗無望籠罩的心靈帶來亮光，在帶來救恩的十字架上，聖母的希望代表了教會和人類的希望。</a:t>
            </a:r>
          </a:p>
          <a:p>
            <a:endParaRPr lang="zh-TW" alt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457200" y="357166"/>
            <a:ext cx="8229600" cy="5768997"/>
          </a:xfrm>
        </p:spPr>
        <p:txBody>
          <a:bodyPr>
            <a:normAutofit/>
          </a:bodyPr>
          <a:lstStyle/>
          <a:p>
            <a:r>
              <a:rPr lang="zh-TW" altLang="en-US" dirty="0"/>
              <a:t>教會從一開始就反省聖母與基督的合作關係。“合作者＂，按教會一貫教導，是隸屬於基督的合作者。</a:t>
            </a:r>
            <a:endParaRPr lang="en-US" altLang="zh-TW" dirty="0"/>
          </a:p>
          <a:p>
            <a:r>
              <a:rPr lang="zh-TW" altLang="en-US" dirty="0"/>
              <a:t>保祿說“我們原是天主的助手＂（格前三</a:t>
            </a:r>
            <a:r>
              <a:rPr lang="en-US" dirty="0"/>
              <a:t>9</a:t>
            </a:r>
            <a:r>
              <a:rPr lang="zh-TW" altLang="en-US" dirty="0"/>
              <a:t>），說明我們人可以與天主合作。</a:t>
            </a:r>
            <a:endParaRPr lang="en-US" altLang="zh-TW" dirty="0"/>
          </a:p>
          <a:p>
            <a:r>
              <a:rPr lang="zh-TW" altLang="en-US" dirty="0"/>
              <a:t>但我們與基督合作是在加爾瓦略山事件之後（我們幫助“分施＂十字架的成果），而聖母的合作是在此事件中，以母親的身分為基督整個救贖工作服務， 與基督一起而又服從基督，她替人類“獲得＂那十字架的成果。</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457200" y="500042"/>
            <a:ext cx="8229600" cy="5626121"/>
          </a:xfrm>
        </p:spPr>
        <p:txBody>
          <a:bodyPr/>
          <a:lstStyle/>
          <a:p>
            <a:r>
              <a:rPr lang="zh-TW" altLang="en-US" sz="3600" dirty="0"/>
              <a:t>在加納和十字架上，耶穌都稱聖母為“女人＂，故聖母是作為“女人＂與基督合作，天主願新厄娃與新亞當一起做救贖工程（創一</a:t>
            </a:r>
            <a:r>
              <a:rPr lang="en-US" sz="3600" dirty="0"/>
              <a:t>27</a:t>
            </a:r>
            <a:r>
              <a:rPr lang="zh-TW" altLang="en-US" sz="3600" dirty="0"/>
              <a:t>），抵銷原祖父母的一起犯罪。</a:t>
            </a:r>
            <a:endParaRPr lang="en-US" altLang="zh-TW" sz="3600" dirty="0"/>
          </a:p>
          <a:p>
            <a:endParaRPr lang="en-US" altLang="zh-TW" sz="3600" dirty="0"/>
          </a:p>
          <a:p>
            <a:r>
              <a:rPr lang="zh-TW" altLang="en-US" sz="3600" dirty="0"/>
              <a:t>因此，聖母也成為教會（被救贖者）的完美圖像：需要救贖，但也有份於救贖。</a:t>
            </a:r>
          </a:p>
          <a:p>
            <a:endParaRPr lang="zh-TW" alt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457200" y="214290"/>
            <a:ext cx="8229600" cy="5911873"/>
          </a:xfrm>
        </p:spPr>
        <p:txBody>
          <a:bodyPr>
            <a:normAutofit/>
          </a:bodyPr>
          <a:lstStyle/>
          <a:p>
            <a:r>
              <a:rPr lang="zh-TW" altLang="en-US" sz="3600" dirty="0"/>
              <a:t>耶穌在臨死前的這動人的話：“看，你的母親”</a:t>
            </a:r>
            <a:r>
              <a:rPr lang="en-US" sz="3600" dirty="0"/>
              <a:t>, </a:t>
            </a:r>
            <a:r>
              <a:rPr lang="zh-TW" altLang="en-US" sz="3600" dirty="0"/>
              <a:t>建立了聖母與門徒們之間愛的關係。</a:t>
            </a:r>
            <a:endParaRPr lang="en-US" altLang="zh-TW" sz="3600" dirty="0"/>
          </a:p>
          <a:p>
            <a:r>
              <a:rPr lang="zh-TW" altLang="en-US" sz="3600" dirty="0"/>
              <a:t>這些話不但是表面的孝道，解決一個家庭的困境，而是指出聖母在救贖上的重要角色。</a:t>
            </a:r>
            <a:endParaRPr lang="en-US" altLang="zh-TW" sz="3600" dirty="0"/>
          </a:p>
          <a:p>
            <a:r>
              <a:rPr lang="zh-CN" altLang="en-US" sz="3600" dirty="0">
                <a:latin typeface="新細明體" pitchFamily="18" charset="-120"/>
                <a:ea typeface="新細明體" pitchFamily="18" charset="-120"/>
              </a:rPr>
              <a:t>因为</a:t>
            </a:r>
            <a:r>
              <a:rPr lang="zh-TW" altLang="en-US" sz="3600" dirty="0">
                <a:latin typeface="新細明體" pitchFamily="18" charset="-120"/>
                <a:ea typeface="新細明體" pitchFamily="18" charset="-120"/>
              </a:rPr>
              <a:t>站</a:t>
            </a:r>
            <a:r>
              <a:rPr lang="zh-TW" altLang="en-US" sz="3600" dirty="0"/>
              <a:t>在十字架下的還有聖母的姐妹及克羅帕的妻子，說明聖母和她們關係良好，這些人應可以在耶穌死後接待聖母到她們家。</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457200" y="285728"/>
            <a:ext cx="8229600" cy="5840435"/>
          </a:xfrm>
        </p:spPr>
        <p:txBody>
          <a:bodyPr>
            <a:noAutofit/>
          </a:bodyPr>
          <a:lstStyle/>
          <a:p>
            <a:r>
              <a:rPr lang="zh-TW" altLang="en-US" sz="3600" dirty="0"/>
              <a:t>耶穌的第一句話不是將母親交託給若望，而是將若望交託給母親，讓她有一新母職，讓門徒有所照顧。</a:t>
            </a:r>
            <a:endParaRPr lang="en-US" altLang="zh-TW" sz="3600" dirty="0"/>
          </a:p>
          <a:p>
            <a:r>
              <a:rPr lang="zh-TW" altLang="en-US" sz="3600" dirty="0"/>
              <a:t>聖史記述耶穌的話後，加了重要的一句：“此後，耶穌因知道這一切事都完成了</a:t>
            </a:r>
            <a:r>
              <a:rPr lang="en-US" sz="3600" dirty="0"/>
              <a:t>…</a:t>
            </a:r>
            <a:r>
              <a:rPr lang="zh-TW" altLang="en-US" sz="3600" dirty="0"/>
              <a:t>（若十九</a:t>
            </a:r>
            <a:r>
              <a:rPr lang="en-US" sz="3600" dirty="0"/>
              <a:t>28</a:t>
            </a:r>
            <a:r>
              <a:rPr lang="zh-TW" altLang="en-US" sz="3600" dirty="0"/>
              <a:t>），</a:t>
            </a:r>
            <a:endParaRPr lang="en-US" altLang="zh-TW" sz="3600" dirty="0"/>
          </a:p>
          <a:p>
            <a:r>
              <a:rPr lang="zh-TW" altLang="en-US" sz="3600" dirty="0"/>
              <a:t>好像要強調救贖工程只在這兩個交託完成後才完成：</a:t>
            </a:r>
            <a:endParaRPr lang="en-US" altLang="zh-TW" sz="3600" dirty="0"/>
          </a:p>
          <a:p>
            <a:r>
              <a:rPr lang="zh-TW" altLang="en-US" sz="3600" dirty="0"/>
              <a:t>使聖母變成所有人的母親時，耶穌的救贖才完成。</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dirty="0"/>
              <a:t>13. </a:t>
            </a:r>
            <a:r>
              <a:rPr lang="zh-TW" altLang="en-US" dirty="0"/>
              <a:t>聖母見證逾越奧跡</a:t>
            </a:r>
          </a:p>
        </p:txBody>
      </p:sp>
      <p:sp>
        <p:nvSpPr>
          <p:cNvPr id="3" name="內容版面配置區 2"/>
          <p:cNvSpPr>
            <a:spLocks noGrp="1"/>
          </p:cNvSpPr>
          <p:nvPr>
            <p:ph idx="1"/>
          </p:nvPr>
        </p:nvSpPr>
        <p:spPr/>
        <p:txBody>
          <a:bodyPr>
            <a:normAutofit fontScale="92500"/>
          </a:bodyPr>
          <a:lstStyle/>
          <a:p>
            <a:r>
              <a:rPr lang="zh-TW" altLang="en-US" dirty="0"/>
              <a:t>耶穌被埋葬後，黑暗籠罩大地，在聖週六那天，聖母生命的支柱是憑著對天主的信仰，對聖子許諾的期待。</a:t>
            </a:r>
            <a:endParaRPr lang="en-US" altLang="zh-TW" dirty="0"/>
          </a:p>
          <a:p>
            <a:endParaRPr lang="en-US" altLang="zh-TW" dirty="0"/>
          </a:p>
          <a:p>
            <a:r>
              <a:rPr lang="zh-TW" altLang="en-US" dirty="0"/>
              <a:t>聖史沒有記載復活的耶穌顯現給聖母的原因：</a:t>
            </a:r>
            <a:r>
              <a:rPr lang="en-US" dirty="0">
                <a:sym typeface="Wingdings 2"/>
              </a:rPr>
              <a:t></a:t>
            </a:r>
            <a:r>
              <a:rPr lang="zh-TW" altLang="en-US" dirty="0"/>
              <a:t>若說聖母是復活的見證人，別人很可能不會相信此見證。</a:t>
            </a:r>
            <a:r>
              <a:rPr lang="en-US" dirty="0">
                <a:sym typeface="Wingdings 2"/>
              </a:rPr>
              <a:t></a:t>
            </a:r>
            <a:r>
              <a:rPr lang="zh-TW" altLang="en-US" dirty="0"/>
              <a:t>不是所有顯現都被記錄。例如：保祿說的“顯現給五百人＂（格前十五</a:t>
            </a:r>
            <a:r>
              <a:rPr lang="en-US" dirty="0"/>
              <a:t>6</a:t>
            </a:r>
            <a:r>
              <a:rPr lang="zh-TW" altLang="en-US" dirty="0"/>
              <a:t>），此大事亦沒有被任何一個聖史記錄。</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457200" y="285728"/>
            <a:ext cx="8229600" cy="5840435"/>
          </a:xfrm>
        </p:spPr>
        <p:txBody>
          <a:bodyPr>
            <a:normAutofit/>
          </a:bodyPr>
          <a:lstStyle/>
          <a:p>
            <a:r>
              <a:rPr lang="zh-TW" altLang="en-US" dirty="0"/>
              <a:t>說聖母是第一個被顯現是合理的。復活的第一批證人，都是陪伴十字架下的婦女，有信德的婦女，而聖母是其中最有信德的。</a:t>
            </a:r>
            <a:endParaRPr lang="en-US" altLang="zh-TW" dirty="0"/>
          </a:p>
          <a:p>
            <a:r>
              <a:rPr lang="zh-TW" altLang="en-US" dirty="0"/>
              <a:t>另外，聖母臨在於逾越奧蹟的重要時刻：從聖週五的加爾瓦略山到聖神降臨日的“晚餐廳＂，故亦應是復活此重要時刻的見證人，以使她參與逾越奧蹟得以完滿。 </a:t>
            </a:r>
            <a:endParaRPr lang="en-US" altLang="zh-TW" dirty="0"/>
          </a:p>
          <a:p>
            <a:r>
              <a:rPr lang="zh-TW" altLang="en-US" dirty="0"/>
              <a:t>在復活慶期，基督徒恭賀聖母：“天皇后喜樂，阿肋路亞！”此恭賀使人回想到聖母在復活那天的喜樂，是延續天使報喜時，對她說的“喜樂吧！”</a:t>
            </a:r>
            <a:r>
              <a:rPr lang="zh-CN" altLang="en-US" dirty="0">
                <a:latin typeface="新細明體" pitchFamily="18" charset="-120"/>
                <a:ea typeface="新細明體" pitchFamily="18" charset="-120"/>
              </a:rPr>
              <a:t>（“</a:t>
            </a:r>
            <a:r>
              <a:rPr lang="en-US" altLang="zh-CN" dirty="0">
                <a:latin typeface="新細明體" pitchFamily="18" charset="-120"/>
                <a:ea typeface="新細明體" pitchFamily="18" charset="-120"/>
              </a:rPr>
              <a:t>Ave</a:t>
            </a:r>
            <a:r>
              <a:rPr lang="zh-CN" altLang="en-US" dirty="0">
                <a:latin typeface="新細明體" pitchFamily="18" charset="-120"/>
                <a:ea typeface="新細明體" pitchFamily="18" charset="-120"/>
              </a:rPr>
              <a:t>”之本意）</a:t>
            </a:r>
            <a:endParaRPr lang="zh-TW" altLang="en-US" dirty="0">
              <a:latin typeface="新細明體" pitchFamily="18" charset="-120"/>
              <a:ea typeface="新細明體" pitchFamily="18" charset="-120"/>
            </a:endParaRPr>
          </a:p>
          <a:p>
            <a:endParaRPr lang="zh-TW" alt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dirty="0"/>
              <a:t>14. </a:t>
            </a:r>
            <a:r>
              <a:rPr lang="zh-TW" altLang="en-US" dirty="0"/>
              <a:t>為聖神降臨和初生的教會祈禱</a:t>
            </a:r>
          </a:p>
        </p:txBody>
      </p:sp>
      <p:sp>
        <p:nvSpPr>
          <p:cNvPr id="3" name="內容版面配置區 2"/>
          <p:cNvSpPr>
            <a:spLocks noGrp="1"/>
          </p:cNvSpPr>
          <p:nvPr>
            <p:ph idx="1"/>
          </p:nvPr>
        </p:nvSpPr>
        <p:spPr/>
        <p:txBody>
          <a:bodyPr/>
          <a:lstStyle/>
          <a:p>
            <a:r>
              <a:rPr lang="zh-TW" altLang="en-US" sz="3600" dirty="0"/>
              <a:t>聖神降臨前日，門徒們同心合意和耶穌的母親一起祈禱（宗一</a:t>
            </a:r>
            <a:r>
              <a:rPr lang="en-US" sz="3600" dirty="0"/>
              <a:t>14</a:t>
            </a:r>
            <a:r>
              <a:rPr lang="zh-TW" altLang="en-US" sz="3600" dirty="0"/>
              <a:t>）。</a:t>
            </a:r>
            <a:endParaRPr lang="en-US" altLang="zh-TW" sz="3600" dirty="0"/>
          </a:p>
          <a:p>
            <a:endParaRPr lang="en-US" altLang="zh-TW" sz="3600" dirty="0"/>
          </a:p>
          <a:p>
            <a:r>
              <a:rPr lang="zh-TW" altLang="en-US" sz="3600" dirty="0"/>
              <a:t>早被聖神庇蔭（天使報喜時）的聖母，懇求聖神也降臨到門徒身上。</a:t>
            </a:r>
          </a:p>
          <a:p>
            <a:endParaRPr lang="zh-TW" alt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457200" y="285728"/>
            <a:ext cx="8229600" cy="5840435"/>
          </a:xfrm>
        </p:spPr>
        <p:txBody>
          <a:bodyPr>
            <a:normAutofit/>
          </a:bodyPr>
          <a:lstStyle/>
          <a:p>
            <a:r>
              <a:rPr lang="zh-TW" altLang="en-US" sz="3600" dirty="0"/>
              <a:t>聖母知道聖神的賜予是很有效的，她自己就因聖神而成為救主進入世界的門檻，她的臨在幫助門徒去迎接這許諾的護慰之神（若十四</a:t>
            </a:r>
            <a:r>
              <a:rPr lang="en-US" sz="3600" dirty="0"/>
              <a:t>16</a:t>
            </a:r>
            <a:r>
              <a:rPr lang="zh-TW" altLang="en-US" sz="3600" dirty="0"/>
              <a:t>）。</a:t>
            </a:r>
            <a:endParaRPr lang="en-US" altLang="zh-TW" sz="3600" dirty="0"/>
          </a:p>
          <a:p>
            <a:r>
              <a:rPr lang="zh-TW" altLang="en-US" sz="3600" dirty="0"/>
              <a:t>在十字架下，聖母領受了一個新的母職，成眾信友之母。此第二個母職亦應有另一次聖神的傾注來幫助她。</a:t>
            </a:r>
            <a:endParaRPr lang="en-US" altLang="zh-TW" sz="3600" dirty="0"/>
          </a:p>
          <a:p>
            <a:r>
              <a:rPr lang="zh-TW" altLang="en-US" sz="3600" dirty="0"/>
              <a:t>答覆聖母及門徒的祈禱，聖神沛降恩寵，使聖母和門徒充滿活力，為教會成長服務。</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57200" y="428604"/>
            <a:ext cx="8229600" cy="5697559"/>
          </a:xfrm>
        </p:spPr>
        <p:txBody>
          <a:bodyPr>
            <a:normAutofit/>
          </a:bodyPr>
          <a:lstStyle/>
          <a:p>
            <a:r>
              <a:rPr lang="zh-TW" altLang="en-US" dirty="0"/>
              <a:t>聖母知道自己要做天主的兒子的母親的尊榮後，卻謙卑稱自己為“上主的婢女”。</a:t>
            </a:r>
            <a:endParaRPr lang="en-US" altLang="zh-TW" dirty="0"/>
          </a:p>
          <a:p>
            <a:endParaRPr lang="en-US" altLang="zh-TW" dirty="0"/>
          </a:p>
          <a:p>
            <a:r>
              <a:rPr lang="zh-TW" altLang="en-US" dirty="0"/>
              <a:t>她教育下的耶穌亦會說：“人子來不是被侍奉而是侍奉人，並獻出自己的生命作為大眾的贖價”（谷十一</a:t>
            </a:r>
            <a:r>
              <a:rPr lang="en-US" dirty="0"/>
              <a:t>45</a:t>
            </a:r>
            <a:r>
              <a:rPr lang="zh-TW" altLang="en-US" dirty="0"/>
              <a:t>）。故母子同心作僕人。</a:t>
            </a:r>
            <a:endParaRPr lang="en-US" altLang="zh-TW" dirty="0"/>
          </a:p>
          <a:p>
            <a:endParaRPr lang="en-US" altLang="zh-TW" dirty="0"/>
          </a:p>
          <a:p>
            <a:r>
              <a:rPr lang="zh-TW" altLang="en-US" dirty="0"/>
              <a:t>此服務上主的婢女也“急忙地”（路一</a:t>
            </a:r>
            <a:r>
              <a:rPr lang="en-US" dirty="0"/>
              <a:t>39</a:t>
            </a:r>
            <a:r>
              <a:rPr lang="zh-TW" altLang="en-US" dirty="0"/>
              <a:t>）服務依撒伯爾。</a:t>
            </a:r>
          </a:p>
          <a:p>
            <a:endParaRPr lang="zh-TW" alt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457200" y="285728"/>
            <a:ext cx="8229600" cy="5840435"/>
          </a:xfrm>
        </p:spPr>
        <p:txBody>
          <a:bodyPr>
            <a:normAutofit fontScale="92500" lnSpcReduction="10000"/>
          </a:bodyPr>
          <a:lstStyle/>
          <a:p>
            <a:r>
              <a:rPr lang="zh-TW" altLang="en-US" dirty="0"/>
              <a:t>在初生教會裡，聖母給門徒們傳遞了她關於聖子降生、童年及隱居生活等等的回憶，讓門徒們更認識耶穌，增加對耶穌的信仰。</a:t>
            </a:r>
            <a:endParaRPr lang="en-US" altLang="zh-TW" dirty="0"/>
          </a:p>
          <a:p>
            <a:r>
              <a:rPr lang="zh-TW" altLang="en-US" dirty="0"/>
              <a:t>有理由相信聖神降臨後，聖母繼續和門徒們一起祈禱，聽宗徒的訓誨，特別是一起擘餅</a:t>
            </a:r>
            <a:r>
              <a:rPr lang="en-US" altLang="zh-TW" dirty="0"/>
              <a:t>……</a:t>
            </a:r>
            <a:r>
              <a:rPr lang="zh-TW" altLang="en-US" dirty="0"/>
              <a:t>（宗二</a:t>
            </a:r>
            <a:r>
              <a:rPr lang="en-US" dirty="0"/>
              <a:t>42</a:t>
            </a:r>
            <a:r>
              <a:rPr lang="zh-TW" altLang="en-US" dirty="0"/>
              <a:t>）。</a:t>
            </a:r>
            <a:endParaRPr lang="en-US" altLang="zh-TW" dirty="0"/>
          </a:p>
          <a:p>
            <a:r>
              <a:rPr lang="zh-TW" altLang="en-US" dirty="0"/>
              <a:t>聖母用天主給她的特別恩寵，和祂聖子的兄弟姐妹，也是她的孩子，聯合在一起為他們的成聖服務。</a:t>
            </a:r>
            <a:endParaRPr lang="en-US" altLang="zh-TW" dirty="0"/>
          </a:p>
          <a:p>
            <a:r>
              <a:rPr lang="zh-TW" altLang="en-US" dirty="0"/>
              <a:t>雖然聖經沒有詳細記載聖母在初生教會的活動，但我們可想像仍然是隱藏的、間接的、留意地觀察，也是極有效地影響那主的團體。</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dirty="0"/>
              <a:t>15. </a:t>
            </a:r>
            <a:r>
              <a:rPr lang="zh-TW" altLang="en-US" dirty="0"/>
              <a:t>對聖母的虔敬是耶穌的旨意</a:t>
            </a:r>
          </a:p>
        </p:txBody>
      </p:sp>
      <p:sp>
        <p:nvSpPr>
          <p:cNvPr id="3" name="內容版面配置區 2"/>
          <p:cNvSpPr>
            <a:spLocks noGrp="1"/>
          </p:cNvSpPr>
          <p:nvPr>
            <p:ph idx="1"/>
          </p:nvPr>
        </p:nvSpPr>
        <p:spPr/>
        <p:txBody>
          <a:bodyPr/>
          <a:lstStyle/>
          <a:p>
            <a:r>
              <a:rPr lang="zh-TW" altLang="en-US" dirty="0"/>
              <a:t>基督徒對聖母的虔敬從教會一開始就可看到，“今後萬世的人都將稱我為有福”（路一</a:t>
            </a:r>
            <a:r>
              <a:rPr lang="en-US" dirty="0"/>
              <a:t>48</a:t>
            </a:r>
            <a:r>
              <a:rPr lang="zh-TW" altLang="en-US" dirty="0"/>
              <a:t>），此虔敬會直到世界終結。</a:t>
            </a:r>
            <a:endParaRPr lang="en-US" altLang="zh-TW" dirty="0"/>
          </a:p>
          <a:p>
            <a:r>
              <a:rPr lang="zh-TW" altLang="en-US" dirty="0"/>
              <a:t>信友敬禮聖母</a:t>
            </a:r>
            <a:r>
              <a:rPr lang="en-US" dirty="0"/>
              <a:t>, </a:t>
            </a:r>
            <a:r>
              <a:rPr lang="zh-TW" altLang="en-US" dirty="0"/>
              <a:t>但並不是把她與天主聖三同等。對天主是“全心，全意，全靈”的敬拜，而對聖母的敬禮是孩子對母親的敬愛。</a:t>
            </a:r>
            <a:endParaRPr lang="en-US" altLang="zh-TW" dirty="0"/>
          </a:p>
          <a:p>
            <a:r>
              <a:rPr lang="zh-TW" altLang="en-US" dirty="0"/>
              <a:t>但前者會帶到後者。教會歷史證明愛聖母之人，一定更愛耶穌。</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457200" y="357166"/>
            <a:ext cx="8229600" cy="5768997"/>
          </a:xfrm>
        </p:spPr>
        <p:txBody>
          <a:bodyPr/>
          <a:lstStyle/>
          <a:p>
            <a:r>
              <a:rPr lang="zh-TW" altLang="en-US" sz="3600" dirty="0"/>
              <a:t>教會恭敬聖母，更是因為此乃耶穌的“遺願＂。</a:t>
            </a:r>
            <a:endParaRPr lang="en-US" altLang="zh-TW" sz="3600" dirty="0"/>
          </a:p>
          <a:p>
            <a:r>
              <a:rPr lang="zh-TW" altLang="en-US" sz="3600" dirty="0"/>
              <a:t>耶穌不但希望若望以特別的愛去愛聖母，更應把她看作自己的母親</a:t>
            </a:r>
            <a:r>
              <a:rPr lang="en-US" sz="3600" dirty="0"/>
              <a:t>. </a:t>
            </a:r>
            <a:r>
              <a:rPr lang="zh-TW" altLang="en-US" sz="3600" dirty="0"/>
              <a:t>“從那時起，那門徒把她接到自己家裏”（若十九</a:t>
            </a:r>
            <a:r>
              <a:rPr lang="en-US" sz="3600" dirty="0"/>
              <a:t>27</a:t>
            </a:r>
            <a:r>
              <a:rPr lang="zh-TW" altLang="en-US" sz="3600" dirty="0"/>
              <a:t>）。</a:t>
            </a:r>
            <a:endParaRPr lang="en-US" altLang="zh-TW" sz="3600" dirty="0"/>
          </a:p>
          <a:p>
            <a:r>
              <a:rPr lang="zh-TW" altLang="en-US" sz="3600" dirty="0"/>
              <a:t>接納聖母那一刻，就是耶穌救贖工程完滿實現之時。（“一切事都完成了＂）</a:t>
            </a:r>
            <a:r>
              <a:rPr lang="en-US" sz="3600" dirty="0"/>
              <a:t>.</a:t>
            </a:r>
            <a:endParaRPr lang="zh-TW" altLang="en-US" sz="3600"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457200" y="285728"/>
            <a:ext cx="8229600" cy="5840435"/>
          </a:xfrm>
        </p:spPr>
        <p:txBody>
          <a:bodyPr/>
          <a:lstStyle/>
          <a:p>
            <a:r>
              <a:rPr lang="zh-TW" altLang="en-US" sz="3600" dirty="0"/>
              <a:t>信友對聖母的虔敬並不是出於情感主義。耶穌自己告誡人不要情感式地恭敬祂的母親（路十一</a:t>
            </a:r>
            <a:r>
              <a:rPr lang="en-US" sz="3600" dirty="0"/>
              <a:t>28</a:t>
            </a:r>
            <a:r>
              <a:rPr lang="zh-TW" altLang="en-US" sz="3600" dirty="0"/>
              <a:t>）。要理解聖母及她在救贖工程的貢獻，不單靠情感，更需聖神光照。</a:t>
            </a:r>
            <a:endParaRPr lang="en-US" altLang="zh-TW" sz="3600" dirty="0"/>
          </a:p>
          <a:p>
            <a:r>
              <a:rPr lang="zh-TW" altLang="en-US" sz="3600" dirty="0"/>
              <a:t>聖母的奧蹟是啟示的奧蹟，完全值得教會嚴肅的信理反省。</a:t>
            </a:r>
            <a:endParaRPr lang="en-US" altLang="zh-TW" sz="3600" dirty="0"/>
          </a:p>
          <a:p>
            <a:r>
              <a:rPr lang="zh-TW" altLang="en-US" sz="3600" dirty="0"/>
              <a:t>教會要防範敬禮聖母過激的行為，經常要看到作為人的聖母與作為神的耶穌間的無限距離。</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457200" y="285728"/>
            <a:ext cx="8229600" cy="5840435"/>
          </a:xfrm>
        </p:spPr>
        <p:txBody>
          <a:bodyPr>
            <a:noAutofit/>
          </a:bodyPr>
          <a:lstStyle/>
          <a:p>
            <a:r>
              <a:rPr lang="zh-TW" altLang="en-US" sz="3600" dirty="0"/>
              <a:t>但也要防範狹隘態度，此態度容易否認聖母在救恩史的重要性，否認她的卒世童貞和聖德。</a:t>
            </a:r>
            <a:endParaRPr lang="en-US" altLang="zh-TW" sz="3600" dirty="0"/>
          </a:p>
          <a:p>
            <a:r>
              <a:rPr lang="zh-TW" altLang="en-US" sz="3600" dirty="0"/>
              <a:t>信友需時常依據聖經及聖傳的啟示，避免這兩個極端。</a:t>
            </a:r>
          </a:p>
          <a:p>
            <a:r>
              <a:rPr lang="zh-TW" altLang="en-US" sz="3600" dirty="0"/>
              <a:t>對聖母的敬禮與對基督的信仰不可分，是建基於聖父的計劃，聖子的遺願，</a:t>
            </a:r>
            <a:r>
              <a:rPr lang="en-US" altLang="zh-TW" sz="3600" dirty="0"/>
              <a:t> </a:t>
            </a:r>
            <a:r>
              <a:rPr lang="zh-TW" altLang="en-US" sz="3600" dirty="0"/>
              <a:t>及聖神的感動。</a:t>
            </a:r>
            <a:endParaRPr lang="en-US" altLang="zh-TW" sz="3600"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zh-TW" altLang="en-US" sz="6000" dirty="0"/>
              <a:t>聖母對她子女的神形需要絕不會無動於衷。</a:t>
            </a:r>
          </a:p>
          <a:p>
            <a:endParaRPr lang="zh-TW"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457200" y="428604"/>
            <a:ext cx="8229600" cy="5697559"/>
          </a:xfrm>
        </p:spPr>
        <p:txBody>
          <a:bodyPr>
            <a:normAutofit lnSpcReduction="10000"/>
          </a:bodyPr>
          <a:lstStyle/>
          <a:p>
            <a:r>
              <a:rPr lang="en-US" dirty="0"/>
              <a:t>2. </a:t>
            </a:r>
            <a:r>
              <a:rPr lang="zh-TW" altLang="en-US" dirty="0"/>
              <a:t>聖母往見依撒伯爾是耶穌傳教的前奏</a:t>
            </a:r>
            <a:r>
              <a:rPr lang="en-US" dirty="0"/>
              <a:t> (</a:t>
            </a:r>
            <a:r>
              <a:rPr lang="zh-TW" altLang="en-US" dirty="0"/>
              <a:t>路一</a:t>
            </a:r>
            <a:r>
              <a:rPr lang="en-US" dirty="0"/>
              <a:t>39-45</a:t>
            </a:r>
            <a:r>
              <a:rPr lang="zh-TW" altLang="en-US" dirty="0"/>
              <a:t>）</a:t>
            </a:r>
            <a:endParaRPr lang="en-US" altLang="zh-TW" dirty="0"/>
          </a:p>
          <a:p>
            <a:endParaRPr lang="zh-TW" altLang="en-US" dirty="0"/>
          </a:p>
          <a:p>
            <a:r>
              <a:rPr lang="zh-TW" altLang="en-US" dirty="0"/>
              <a:t>在往見時，聖母在聖神帶領下，把救主給了世界。</a:t>
            </a:r>
            <a:endParaRPr lang="en-US" altLang="zh-TW" dirty="0"/>
          </a:p>
          <a:p>
            <a:r>
              <a:rPr lang="zh-TW" altLang="en-US" dirty="0"/>
              <a:t>“往山區去”不單指地區方向，更有依撒意亞的“那傳播喜訊</a:t>
            </a:r>
            <a:r>
              <a:rPr lang="en-US" altLang="zh-TW" dirty="0"/>
              <a:t>……</a:t>
            </a:r>
            <a:r>
              <a:rPr lang="zh-TW" altLang="en-US" dirty="0"/>
              <a:t>的腳步，在山上是多麼美麗啊！”（五二</a:t>
            </a:r>
            <a:r>
              <a:rPr lang="en-US" dirty="0"/>
              <a:t>7</a:t>
            </a:r>
            <a:r>
              <a:rPr lang="zh-TW" altLang="en-US" dirty="0"/>
              <a:t>）</a:t>
            </a:r>
            <a:endParaRPr lang="en-US" altLang="zh-TW" dirty="0"/>
          </a:p>
          <a:p>
            <a:r>
              <a:rPr lang="zh-TW" altLang="en-US" dirty="0"/>
              <a:t>聖母的行程路向也從加里肋亞到猶大，就如耶穌在路加福音中的傳教行程一樣（參九</a:t>
            </a:r>
            <a:r>
              <a:rPr lang="en-US" dirty="0"/>
              <a:t>51</a:t>
            </a:r>
            <a:r>
              <a:rPr lang="zh-TW" altLang="en-US" dirty="0"/>
              <a:t>）。</a:t>
            </a:r>
            <a:endParaRPr lang="en-US" altLang="zh-TW" dirty="0"/>
          </a:p>
          <a:p>
            <a:endParaRPr lang="zh-TW"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zh-TW" altLang="en-US" dirty="0"/>
              <a:t>所以，路加要表達聖母是第一個“福傳者”（參羅十</a:t>
            </a:r>
            <a:r>
              <a:rPr lang="en-US" dirty="0"/>
              <a:t>15</a:t>
            </a:r>
            <a:r>
              <a:rPr lang="zh-TW" altLang="en-US" dirty="0"/>
              <a:t>），開始了她的聖子的傳教使命。</a:t>
            </a:r>
            <a:endParaRPr lang="en-US" altLang="zh-TW" dirty="0"/>
          </a:p>
          <a:p>
            <a:endParaRPr lang="en-US" altLang="zh-TW" dirty="0"/>
          </a:p>
          <a:p>
            <a:r>
              <a:rPr lang="zh-TW" altLang="en-US" dirty="0"/>
              <a:t>聖母的到來帶來了喜樂</a:t>
            </a:r>
            <a:r>
              <a:rPr lang="en-US" dirty="0"/>
              <a:t>, </a:t>
            </a:r>
            <a:r>
              <a:rPr lang="zh-TW" altLang="en-US" dirty="0"/>
              <a:t>因為她帶來了基督，而基督帶來了聖神。所以聖母的往見也是聖神降臨的前奏。</a:t>
            </a:r>
          </a:p>
          <a:p>
            <a:endParaRPr lang="zh-TW" alt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t>3. </a:t>
            </a:r>
            <a:r>
              <a:rPr lang="zh-TW" altLang="en-US"/>
              <a:t>聖母頌主曲（</a:t>
            </a:r>
            <a:r>
              <a:rPr lang="en-US"/>
              <a:t>Magnificat</a:t>
            </a:r>
            <a:r>
              <a:rPr lang="zh-TW" altLang="en-US"/>
              <a:t>）</a:t>
            </a:r>
            <a:r>
              <a:rPr lang="en-US" altLang="zh-TW"/>
              <a:t/>
            </a:r>
            <a:br>
              <a:rPr lang="en-US" altLang="zh-TW"/>
            </a:br>
            <a:r>
              <a:rPr lang="zh-TW" altLang="en-US"/>
              <a:t>（路一</a:t>
            </a:r>
            <a:r>
              <a:rPr lang="en-US"/>
              <a:t>46-56</a:t>
            </a:r>
            <a:r>
              <a:rPr lang="zh-TW" altLang="en-US"/>
              <a:t>）</a:t>
            </a:r>
            <a:br>
              <a:rPr lang="zh-TW" altLang="en-US"/>
            </a:br>
            <a:endParaRPr lang="zh-TW" altLang="en-US" dirty="0"/>
          </a:p>
        </p:txBody>
      </p:sp>
      <p:sp>
        <p:nvSpPr>
          <p:cNvPr id="3" name="內容版面配置區 2"/>
          <p:cNvSpPr>
            <a:spLocks noGrp="1"/>
          </p:cNvSpPr>
          <p:nvPr>
            <p:ph idx="1"/>
          </p:nvPr>
        </p:nvSpPr>
        <p:spPr/>
        <p:txBody>
          <a:bodyPr>
            <a:normAutofit/>
          </a:bodyPr>
          <a:lstStyle/>
          <a:p>
            <a:r>
              <a:rPr lang="zh-TW" altLang="en-US" dirty="0"/>
              <a:t>瑪利亞的喜樂源自經驗到上主垂顧了她的卑微，一個毫無歷史影響力的受造者卑微有如舊約的石女（參撒上一</a:t>
            </a:r>
            <a:r>
              <a:rPr lang="en-US" dirty="0"/>
              <a:t>11</a:t>
            </a:r>
            <a:r>
              <a:rPr lang="zh-TW" altLang="en-US" dirty="0"/>
              <a:t>）。 </a:t>
            </a:r>
            <a:endParaRPr lang="en-US" altLang="zh-TW" dirty="0"/>
          </a:p>
          <a:p>
            <a:endParaRPr lang="en-US" altLang="zh-TW" dirty="0"/>
          </a:p>
          <a:p>
            <a:r>
              <a:rPr lang="zh-TW" altLang="en-US" dirty="0"/>
              <a:t>依撒伯爾是第一個稱聖母為“有福者”，但“今後萬世萬代都要稱我有福”，教會從一開始就尊稱聖母有福。</a:t>
            </a:r>
            <a:endParaRPr lang="en-US" altLang="zh-TW" dirty="0"/>
          </a:p>
          <a:p>
            <a:endParaRPr lang="zh-TW"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標題 10"/>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457200" y="571480"/>
            <a:ext cx="8229600" cy="5554683"/>
          </a:xfrm>
        </p:spPr>
        <p:txBody>
          <a:bodyPr/>
          <a:lstStyle/>
          <a:p>
            <a:r>
              <a:rPr lang="zh-TW" altLang="en-US" dirty="0"/>
              <a:t>“全能者行的大事”使人想起天主拯救以色列於埃及和巴比倫，但在此指童貞懷孕。</a:t>
            </a:r>
            <a:endParaRPr lang="en-US" altLang="zh-TW" dirty="0"/>
          </a:p>
          <a:p>
            <a:endParaRPr lang="en-US" altLang="zh-TW" dirty="0"/>
          </a:p>
          <a:p>
            <a:r>
              <a:rPr lang="zh-TW" altLang="en-US" dirty="0"/>
              <a:t>在聖母身上，天主不單顯示了祂的大能（路一</a:t>
            </a:r>
            <a:r>
              <a:rPr lang="en-US" dirty="0"/>
              <a:t>37</a:t>
            </a:r>
            <a:r>
              <a:rPr lang="zh-TW" altLang="en-US" dirty="0"/>
              <a:t>），也是對世世代代的人充滿仁慈悲憫。</a:t>
            </a:r>
            <a:endParaRPr lang="en-US" altLang="zh-TW" dirty="0"/>
          </a:p>
          <a:p>
            <a:endParaRPr lang="en-US" altLang="zh-TW" dirty="0"/>
          </a:p>
          <a:p>
            <a:r>
              <a:rPr lang="zh-TW" altLang="en-US" dirty="0"/>
              <a:t>聖母看到上主給她個人的恩惠，如亞巴郎得到的恩惠，是為天主所有子民的（路一</a:t>
            </a:r>
            <a:r>
              <a:rPr lang="en-US" dirty="0"/>
              <a:t>54-55</a:t>
            </a:r>
            <a:r>
              <a:rPr lang="zh-TW" altLang="en-US" dirty="0"/>
              <a:t>）。</a:t>
            </a:r>
          </a:p>
          <a:p>
            <a:endParaRPr lang="zh-TW" alt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dirty="0"/>
              <a:t>4. </a:t>
            </a:r>
            <a:r>
              <a:rPr lang="zh-TW" altLang="en-US" dirty="0"/>
              <a:t>誕生在白冷 （路二</a:t>
            </a:r>
            <a:r>
              <a:rPr lang="en-US" dirty="0"/>
              <a:t>1-20</a:t>
            </a:r>
            <a:r>
              <a:rPr lang="zh-TW" altLang="en-US" dirty="0"/>
              <a:t>）</a:t>
            </a:r>
            <a:br>
              <a:rPr lang="zh-TW" altLang="en-US" dirty="0"/>
            </a:br>
            <a:endParaRPr lang="zh-TW" altLang="en-US" dirty="0"/>
          </a:p>
        </p:txBody>
      </p:sp>
      <p:sp>
        <p:nvSpPr>
          <p:cNvPr id="3" name="內容版面配置區 2"/>
          <p:cNvSpPr>
            <a:spLocks noGrp="1"/>
          </p:cNvSpPr>
          <p:nvPr>
            <p:ph idx="1"/>
          </p:nvPr>
        </p:nvSpPr>
        <p:spPr/>
        <p:txBody>
          <a:bodyPr>
            <a:normAutofit lnSpcReduction="10000"/>
          </a:bodyPr>
          <a:lstStyle/>
          <a:p>
            <a:r>
              <a:rPr lang="zh-TW" altLang="en-US" dirty="0"/>
              <a:t>“客棧中為他們沒有地方”，使人想到若望福音的“自己的人卻沒有接受祂”（一</a:t>
            </a:r>
            <a:r>
              <a:rPr lang="en-US" dirty="0"/>
              <a:t>11</a:t>
            </a:r>
            <a:r>
              <a:rPr lang="zh-TW" altLang="en-US" dirty="0"/>
              <a:t>），預示傳教時耶穌將受到的拒絕。</a:t>
            </a:r>
            <a:endParaRPr lang="en-US" altLang="zh-TW" dirty="0"/>
          </a:p>
          <a:p>
            <a:endParaRPr lang="en-US" altLang="zh-TW" dirty="0"/>
          </a:p>
          <a:p>
            <a:r>
              <a:rPr lang="zh-TW" altLang="en-US" dirty="0"/>
              <a:t>“為他們”顯示聖母已參與了兒子的被拒和痛苦。 </a:t>
            </a:r>
            <a:endParaRPr lang="en-US" altLang="zh-TW" dirty="0"/>
          </a:p>
          <a:p>
            <a:endParaRPr lang="en-US" altLang="zh-TW" dirty="0"/>
          </a:p>
          <a:p>
            <a:r>
              <a:rPr lang="zh-TW" altLang="en-US" dirty="0"/>
              <a:t>誕生時的貧窮使耶穌後來可說“人子沒有枕頭的地方”（路九</a:t>
            </a:r>
            <a:r>
              <a:rPr lang="en-US" dirty="0"/>
              <a:t>58</a:t>
            </a:r>
            <a:r>
              <a:rPr lang="zh-TW" altLang="en-US" dirty="0"/>
              <a:t>）。</a:t>
            </a:r>
            <a:endParaRPr lang="en-US" altLang="zh-TW"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216</TotalTime>
  <Words>5435</Words>
  <Application>Microsoft Office PowerPoint</Application>
  <PresentationFormat>On-screen Show (4:3)</PresentationFormat>
  <Paragraphs>179</Paragraphs>
  <Slides>45</Slides>
  <Notes>0</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Office 佈景主題</vt:lpstr>
      <vt:lpstr>聖經一些關於聖母的  章節及意義 </vt:lpstr>
      <vt:lpstr>Slide 2</vt:lpstr>
      <vt:lpstr>Slide 3</vt:lpstr>
      <vt:lpstr>Slide 4</vt:lpstr>
      <vt:lpstr>Slide 5</vt:lpstr>
      <vt:lpstr>Slide 6</vt:lpstr>
      <vt:lpstr>3. 聖母頌主曲（Magnificat） （路一46-56） </vt:lpstr>
      <vt:lpstr>Slide 8</vt:lpstr>
      <vt:lpstr>4. 誕生在白冷 （路二1-20） </vt:lpstr>
      <vt:lpstr>Slide 10</vt:lpstr>
      <vt:lpstr>5. 獻耶穌於聖殿（路二21-38）</vt:lpstr>
      <vt:lpstr>Slide 12</vt:lpstr>
      <vt:lpstr>Slide 13</vt:lpstr>
      <vt:lpstr>6. 三賢士來朝</vt:lpstr>
      <vt:lpstr>Slide 15</vt:lpstr>
      <vt:lpstr>7. 逃亡埃及</vt:lpstr>
      <vt:lpstr>8. 十二齡在聖殿 （路二41-52）</vt:lpstr>
      <vt:lpstr>Slide 18</vt:lpstr>
      <vt:lpstr>9. 納匝肋的隱居生活（瑪二22；路二39-40，51-52）</vt:lpstr>
      <vt:lpstr>Slide 20</vt:lpstr>
      <vt:lpstr>Slide 21</vt:lpstr>
      <vt:lpstr>10. 加納婚宴第一個奇蹟 (若二1-11）</vt:lpstr>
      <vt:lpstr>Slide 23</vt:lpstr>
      <vt:lpstr>Slide 24</vt:lpstr>
      <vt:lpstr>Slide 25</vt:lpstr>
      <vt:lpstr>Slide 26</vt:lpstr>
      <vt:lpstr>11. 聖母在耶穌傳教工作上的角色</vt:lpstr>
      <vt:lpstr>Slide 28</vt:lpstr>
      <vt:lpstr>Slide 29</vt:lpstr>
      <vt:lpstr>12. 在十字架下 (若十九17-37)</vt:lpstr>
      <vt:lpstr>Slide 31</vt:lpstr>
      <vt:lpstr>Slide 32</vt:lpstr>
      <vt:lpstr>Slide 33</vt:lpstr>
      <vt:lpstr>Slide 34</vt:lpstr>
      <vt:lpstr>Slide 35</vt:lpstr>
      <vt:lpstr>13. 聖母見證逾越奧跡</vt:lpstr>
      <vt:lpstr>Slide 37</vt:lpstr>
      <vt:lpstr>14. 為聖神降臨和初生的教會祈禱</vt:lpstr>
      <vt:lpstr>Slide 39</vt:lpstr>
      <vt:lpstr>Slide 40</vt:lpstr>
      <vt:lpstr>15. 對聖母的虔敬是耶穌的旨意</vt:lpstr>
      <vt:lpstr>Slide 42</vt:lpstr>
      <vt:lpstr>Slide 43</vt:lpstr>
      <vt:lpstr>Slide 44</vt:lpstr>
      <vt:lpstr>Slide 45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聖經一些關於聖母的章節及意義</dc:title>
  <dc:creator>room238</dc:creator>
  <cp:lastModifiedBy>Shingmin</cp:lastModifiedBy>
  <cp:revision>24</cp:revision>
  <dcterms:created xsi:type="dcterms:W3CDTF">2017-09-24T14:06:26Z</dcterms:created>
  <dcterms:modified xsi:type="dcterms:W3CDTF">2018-08-13T01:10:54Z</dcterms:modified>
</cp:coreProperties>
</file>